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06" r:id="rId2"/>
    <p:sldId id="307" r:id="rId3"/>
    <p:sldId id="308" r:id="rId4"/>
    <p:sldId id="333" r:id="rId5"/>
    <p:sldId id="310" r:id="rId6"/>
    <p:sldId id="311" r:id="rId7"/>
    <p:sldId id="312" r:id="rId8"/>
    <p:sldId id="313" r:id="rId9"/>
    <p:sldId id="314" r:id="rId10"/>
    <p:sldId id="315" r:id="rId11"/>
    <p:sldId id="334" r:id="rId12"/>
    <p:sldId id="335" r:id="rId13"/>
    <p:sldId id="336" r:id="rId14"/>
    <p:sldId id="319" r:id="rId15"/>
    <p:sldId id="330" r:id="rId16"/>
    <p:sldId id="331" r:id="rId17"/>
    <p:sldId id="332" r:id="rId18"/>
    <p:sldId id="321" r:id="rId19"/>
    <p:sldId id="337" r:id="rId20"/>
    <p:sldId id="338" r:id="rId21"/>
    <p:sldId id="320" r:id="rId22"/>
    <p:sldId id="340" r:id="rId23"/>
    <p:sldId id="341" r:id="rId24"/>
    <p:sldId id="342" r:id="rId25"/>
    <p:sldId id="339" r:id="rId26"/>
    <p:sldId id="343" r:id="rId27"/>
    <p:sldId id="328" r:id="rId28"/>
    <p:sldId id="32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2E2"/>
    <a:srgbClr val="2DC0D2"/>
    <a:srgbClr val="E2C84C"/>
    <a:srgbClr val="FDFB6C"/>
    <a:srgbClr val="F3702C"/>
    <a:srgbClr val="54D7D3"/>
    <a:srgbClr val="EAEAEA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48307" autoAdjust="0"/>
  </p:normalViewPr>
  <p:slideViewPr>
    <p:cSldViewPr snapToGrid="0">
      <p:cViewPr varScale="1">
        <p:scale>
          <a:sx n="36" d="100"/>
          <a:sy n="36" d="100"/>
        </p:scale>
        <p:origin x="159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6CDEE-AF2F-4DC5-8E85-4374E5709906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DDFB3-E6BD-4B43-BC6D-C73572143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35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104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545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i="0" u="non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247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137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642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81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033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188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958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928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548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2514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969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051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625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419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079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28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9097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743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011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006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246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618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14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884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555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67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09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275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5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858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968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692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2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24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568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31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47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82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hyperlink" Target="http://chang-xu.github.io/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audi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0.png"/><Relationship Id="rId12" Type="http://schemas.openxmlformats.org/officeDocument/2006/relationships/image" Target="../media/image13.png"/><Relationship Id="rId17" Type="http://schemas.openxmlformats.org/officeDocument/2006/relationships/image" Target="../media/image2.png"/><Relationship Id="rId2" Type="http://schemas.openxmlformats.org/officeDocument/2006/relationships/audio" Target="../media/media8.m4a"/><Relationship Id="rId16" Type="http://schemas.openxmlformats.org/officeDocument/2006/relationships/image" Target="../media/image17.png"/><Relationship Id="rId1" Type="http://schemas.microsoft.com/office/2007/relationships/media" Target="../media/media8.m4a"/><Relationship Id="rId6" Type="http://schemas.openxmlformats.org/officeDocument/2006/relationships/image" Target="../media/image70.png"/><Relationship Id="rId11" Type="http://schemas.openxmlformats.org/officeDocument/2006/relationships/image" Target="../media/image12.png"/><Relationship Id="rId5" Type="http://schemas.openxmlformats.org/officeDocument/2006/relationships/image" Target="../media/image60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2974" y="1570038"/>
            <a:ext cx="10582275" cy="2387600"/>
          </a:xfrm>
        </p:spPr>
        <p:txBody>
          <a:bodyPr>
            <a:normAutofit/>
          </a:bodyPr>
          <a:lstStyle/>
          <a:p>
            <a:pPr algn="l" defTabSz="457200"/>
            <a:r>
              <a:rPr lang="en-US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</a:t>
            </a:r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for Time Dependent Tasks and Time Independent Tasks</a:t>
            </a:r>
            <a:endParaRPr lang="en-US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type="subTitle" idx="1"/>
          </p:nvPr>
        </p:nvSpPr>
        <p:spPr>
          <a:xfrm>
            <a:off x="942974" y="5202238"/>
            <a:ext cx="9144000" cy="1655762"/>
          </a:xfrm>
        </p:spPr>
        <p:txBody>
          <a:bodyPr>
            <a:normAutofit/>
          </a:bodyPr>
          <a:lstStyle/>
          <a:p>
            <a:pPr marL="0" indent="0" algn="l" defTabSz="457200">
              <a:buClr>
                <a:schemeClr val="bg2">
                  <a:lumMod val="40000"/>
                  <a:lumOff val="60000"/>
                </a:schemeClr>
              </a:buClr>
              <a:buSzPct val="80000"/>
              <a:buNone/>
            </a:pPr>
            <a:r>
              <a:rPr lang="en-US" sz="2000" cap="all" dirty="0">
                <a:solidFill>
                  <a:schemeClr val="tx2"/>
                </a:solidFill>
                <a:ea typeface="+mj-ea"/>
                <a:cs typeface="+mj-cs"/>
              </a:rPr>
              <a:t>Chang </a:t>
            </a:r>
            <a:r>
              <a:rPr lang="en-US" sz="2000" cap="all" dirty="0" smtClean="0">
                <a:solidFill>
                  <a:schemeClr val="tx2"/>
                </a:solidFill>
                <a:ea typeface="+mj-ea"/>
                <a:cs typeface="+mj-cs"/>
              </a:rPr>
              <a:t>Xu</a:t>
            </a:r>
          </a:p>
          <a:p>
            <a:pPr marL="0" indent="0" algn="l" defTabSz="457200">
              <a:buClr>
                <a:schemeClr val="bg2">
                  <a:lumMod val="40000"/>
                  <a:lumOff val="60000"/>
                </a:schemeClr>
              </a:buClr>
              <a:buSzPct val="80000"/>
              <a:buNone/>
            </a:pPr>
            <a:r>
              <a:rPr lang="en-US" sz="2000" cap="all" dirty="0" smtClean="0">
                <a:solidFill>
                  <a:schemeClr val="tx2"/>
                </a:solidFill>
                <a:ea typeface="+mj-ea"/>
                <a:cs typeface="+mj-cs"/>
                <a:hlinkClick r:id="rId5"/>
              </a:rPr>
              <a:t>http://Chang-xu.github.i</a:t>
            </a:r>
            <a:r>
              <a:rPr lang="en-US" altLang="zh-CN" sz="2000" cap="all" dirty="0" smtClean="0">
                <a:solidFill>
                  <a:schemeClr val="tx2"/>
                </a:solidFill>
                <a:ea typeface="+mj-ea"/>
                <a:cs typeface="+mj-cs"/>
                <a:hlinkClick r:id="rId5"/>
              </a:rPr>
              <a:t>o</a:t>
            </a:r>
            <a:endParaRPr lang="en-US" sz="2000" cap="all" dirty="0" smtClean="0">
              <a:solidFill>
                <a:schemeClr val="tx2"/>
              </a:solidFill>
              <a:ea typeface="+mj-ea"/>
              <a:cs typeface="+mj-cs"/>
            </a:endParaRPr>
          </a:p>
        </p:txBody>
      </p:sp>
      <p:pic>
        <p:nvPicPr>
          <p:cNvPr id="6" name="新录音 14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2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Learn from </a:t>
            </a:r>
            <a:r>
              <a:rPr lang="en-US" dirty="0">
                <a:solidFill>
                  <a:schemeClr val="accent2"/>
                </a:solidFill>
              </a:rPr>
              <a:t>Categorical </a:t>
            </a:r>
            <a:r>
              <a:rPr lang="en-US" dirty="0" smtClean="0">
                <a:solidFill>
                  <a:srgbClr val="00B0F0"/>
                </a:solidFill>
              </a:rPr>
              <a:t>knowledge</a:t>
            </a:r>
            <a:r>
              <a:rPr lang="en-US" dirty="0">
                <a:solidFill>
                  <a:srgbClr val="00B0F0"/>
                </a:solidFill>
              </a:rPr>
              <a:t>: </a:t>
            </a:r>
            <a:r>
              <a:rPr lang="en-US" dirty="0" smtClean="0">
                <a:solidFill>
                  <a:schemeClr val="accent2"/>
                </a:solidFill>
              </a:rPr>
              <a:t>C</a:t>
            </a:r>
            <a:r>
              <a:rPr lang="en-US" dirty="0" smtClean="0">
                <a:solidFill>
                  <a:srgbClr val="00B0F0"/>
                </a:solidFill>
              </a:rPr>
              <a:t>-NET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56816"/>
                <a:ext cx="10972800" cy="432511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>
                    <a:solidFill>
                      <a:schemeClr val="tx2"/>
                    </a:solidFill>
                  </a:rPr>
                  <a:t>For words pairs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 in same attributes word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, the model aims to minimize the similarity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: 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b="0" dirty="0" smtClean="0">
                  <a:solidFill>
                    <a:schemeClr val="tx2"/>
                  </a:solidFill>
                </a:endParaRPr>
              </a:p>
              <a:p>
                <a:r>
                  <a:rPr lang="en-US" sz="2000" dirty="0" smtClean="0">
                    <a:solidFill>
                      <a:schemeClr val="tx2"/>
                    </a:solidFill>
                  </a:rPr>
                  <a:t>Property of Categorical knowledge</a:t>
                </a:r>
              </a:p>
              <a:p>
                <a:pPr lvl="1"/>
                <a:r>
                  <a:rPr lang="en-US" sz="2000" dirty="0">
                    <a:solidFill>
                      <a:schemeClr val="tx2"/>
                    </a:solidFill>
                  </a:rPr>
                  <a:t>S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maller capacity,  specific information. E.g. “synonyms of UK”</a:t>
                </a:r>
              </a:p>
              <a:p>
                <a:pPr lvl="1"/>
                <a:r>
                  <a:rPr lang="en-US" sz="2000" dirty="0" smtClean="0">
                    <a:solidFill>
                      <a:schemeClr val="tx2"/>
                    </a:solidFill>
                  </a:rPr>
                  <a:t>larger capacity,  general information. E.g. “Male”</a:t>
                </a:r>
              </a:p>
              <a:p>
                <a:pPr lvl="1"/>
                <a:r>
                  <a:rPr lang="en-US" sz="2000" dirty="0">
                    <a:solidFill>
                      <a:schemeClr val="tx2"/>
                    </a:solidFill>
                  </a:rPr>
                  <a:t>T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o limit the influence of general information.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p>
                          <m:e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2000" dirty="0" smtClean="0">
                  <a:solidFill>
                    <a:schemeClr val="tx2"/>
                  </a:solidFill>
                </a:endParaRPr>
              </a:p>
              <a:p>
                <a:r>
                  <a:rPr lang="en-US" sz="2000" dirty="0">
                    <a:solidFill>
                      <a:schemeClr val="tx2"/>
                    </a:solidFill>
                  </a:rPr>
                  <a:t>Objective Function of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C-NET</a:t>
                </a:r>
                <a:r>
                  <a:rPr lang="en-US" sz="2000" dirty="0">
                    <a:solidFill>
                      <a:schemeClr val="tx2"/>
                    </a:solidFill>
                  </a:rPr>
                  <a:t>:</a:t>
                </a:r>
              </a:p>
              <a:p>
                <a:pPr marL="109728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  <a:p>
                <a:pPr marL="109728" indent="0" algn="ctr">
                  <a:buNone/>
                </a:pPr>
                <a:endParaRPr lang="en-US" sz="2000" dirty="0" smtClean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56816"/>
                <a:ext cx="10972800" cy="4325112"/>
              </a:xfrm>
              <a:blipFill rotWithShape="0">
                <a:blip r:embed="rId5"/>
                <a:stretch>
                  <a:fillRect l="-500" t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41400" y="5230231"/>
                <a:ext cx="5969000" cy="97357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p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0" y="5230231"/>
                <a:ext cx="5969000" cy="9735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696200" y="4975858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Skip-gram 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 flipV="1">
            <a:off x="6841475" y="4693186"/>
            <a:ext cx="854725" cy="46733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880100" y="4803354"/>
            <a:ext cx="245278" cy="4268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557571" y="4023358"/>
            <a:ext cx="8813" cy="199045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277360" y="6013813"/>
            <a:ext cx="3289024" cy="1219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290060" y="5810613"/>
            <a:ext cx="0" cy="2032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8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新录音 15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37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62494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2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B0F0"/>
                </a:solidFill>
              </a:rPr>
              <a:t>RC-NET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02744" y="3238560"/>
            <a:ext cx="875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RC-NET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460" y="1690688"/>
            <a:ext cx="7471404" cy="23717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582" y="4092498"/>
            <a:ext cx="5449069" cy="245183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8689548">
            <a:off x="6976792" y="4289188"/>
            <a:ext cx="654424" cy="286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ight Arrow 9"/>
          <p:cNvSpPr/>
          <p:nvPr/>
        </p:nvSpPr>
        <p:spPr>
          <a:xfrm rot="13707002">
            <a:off x="1584602" y="4184289"/>
            <a:ext cx="654424" cy="258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836028" y="6175001"/>
                <a:ext cx="3860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Objective function: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028" y="6175001"/>
                <a:ext cx="386067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262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3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新录音 15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82400" y="62395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3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Word vector space </a:t>
            </a:r>
            <a:r>
              <a:rPr lang="en-US" dirty="0" smtClean="0">
                <a:solidFill>
                  <a:srgbClr val="00B0F0"/>
                </a:solidFill>
              </a:rPr>
              <a:t>influenced </a:t>
            </a:r>
            <a:r>
              <a:rPr lang="en-US" dirty="0">
                <a:solidFill>
                  <a:srgbClr val="00B0F0"/>
                </a:solidFill>
              </a:rPr>
              <a:t>by RC-NET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15" y="2282952"/>
            <a:ext cx="5473369" cy="432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00" y="2313980"/>
            <a:ext cx="5321300" cy="42933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新12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624840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182535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Word vector </a:t>
            </a:r>
            <a:r>
              <a:rPr lang="en-US">
                <a:solidFill>
                  <a:srgbClr val="00B0F0"/>
                </a:solidFill>
              </a:rPr>
              <a:t>space </a:t>
            </a:r>
            <a:r>
              <a:rPr lang="en-US" smtClean="0">
                <a:solidFill>
                  <a:srgbClr val="00B0F0"/>
                </a:solidFill>
              </a:rPr>
              <a:t>influenced </a:t>
            </a:r>
            <a:r>
              <a:rPr lang="en-US" dirty="0">
                <a:solidFill>
                  <a:srgbClr val="00B0F0"/>
                </a:solidFill>
              </a:rPr>
              <a:t>by RC-NET</a:t>
            </a:r>
            <a:endParaRPr lang="en-US" dirty="0"/>
          </a:p>
        </p:txBody>
      </p:sp>
      <p:pic>
        <p:nvPicPr>
          <p:cNvPr id="8" name="新录音 154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6248400"/>
            <a:ext cx="609600" cy="6096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2327120"/>
            <a:ext cx="5270500" cy="4283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6510" y="2327120"/>
            <a:ext cx="5311820" cy="4283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82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Content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1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970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</a:t>
            </a:r>
            <a:r>
              <a:rPr lang="en-US" altLang="zh-CN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revious Research Projects</a:t>
            </a:r>
            <a:endParaRPr lang="en-US" sz="20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Knowledge powered deep learning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Incorporating Knowledge into Word Representations</a:t>
            </a:r>
            <a:endParaRPr lang="en-US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Sequential deep learning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Health Status Assessment for Hard Drives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Sequential Click Prediction for Sponsored Search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On-going </a:t>
            </a:r>
            <a:r>
              <a:rPr lang="en-US" altLang="zh-CN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Project</a:t>
            </a:r>
            <a:endParaRPr lang="en-US" sz="20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Deep Neural Network for Posed and Spontaneous Expression Recognition  </a:t>
            </a:r>
            <a:endParaRPr lang="en-US" sz="1600" dirty="0">
              <a:solidFill>
                <a:schemeClr val="tx2"/>
              </a:solidFill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Future Project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Deep Reinforcement </a:t>
            </a:r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Learning</a:t>
            </a:r>
            <a:endParaRPr lang="en-US" sz="16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14新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2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0" y="352425"/>
            <a:ext cx="112141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Sequential Click Prediction for Sponsored </a:t>
            </a:r>
            <a:r>
              <a:rPr lang="en-US" dirty="0" smtClean="0">
                <a:solidFill>
                  <a:srgbClr val="00B0F0"/>
                </a:solidFill>
              </a:rPr>
              <a:t>Search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ea typeface="Microsoft YaHei UI" panose="020B0503020204020204" pitchFamily="34" charset="-122"/>
              </a:rPr>
              <a:t>Sponsored search has been a major business model for </a:t>
            </a: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modern commercial </a:t>
            </a:r>
            <a:r>
              <a:rPr lang="en-US" sz="2000" dirty="0">
                <a:solidFill>
                  <a:schemeClr val="accent1"/>
                </a:solidFill>
                <a:ea typeface="Microsoft YaHei UI" panose="020B0503020204020204" pitchFamily="34" charset="-122"/>
              </a:rPr>
              <a:t>Web search engines</a:t>
            </a: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chemeClr val="accent1"/>
              </a:solidFill>
              <a:ea typeface="Microsoft YaHei U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ea typeface="Microsoft YaHei UI" panose="020B0503020204020204" pitchFamily="34" charset="-122"/>
              </a:rPr>
              <a:t>Click prediction is one of the fundamental </a:t>
            </a: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problems in </a:t>
            </a:r>
            <a:r>
              <a:rPr lang="en-US" sz="2000" dirty="0">
                <a:solidFill>
                  <a:schemeClr val="accent1"/>
                </a:solidFill>
                <a:ea typeface="Microsoft YaHei UI" panose="020B0503020204020204" pitchFamily="34" charset="-122"/>
              </a:rPr>
              <a:t>sponsored search</a:t>
            </a: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chemeClr val="accent1"/>
              </a:solidFill>
              <a:ea typeface="Microsoft YaHei U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Importance </a:t>
            </a:r>
            <a:r>
              <a:rPr lang="en-US" sz="2000" dirty="0">
                <a:solidFill>
                  <a:schemeClr val="accent1"/>
                </a:solidFill>
                <a:ea typeface="Microsoft YaHei UI" panose="020B0503020204020204" pitchFamily="34" charset="-122"/>
              </a:rPr>
              <a:t>of sequential modeling in sponsored </a:t>
            </a: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search :</a:t>
            </a:r>
            <a:endParaRPr lang="en-US" sz="2000" dirty="0">
              <a:solidFill>
                <a:schemeClr val="accent1"/>
              </a:solidFill>
              <a:ea typeface="Microsoft YaHei U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ea typeface="Microsoft YaHei UI" panose="020B0503020204020204" pitchFamily="34" charset="-122"/>
              </a:rPr>
              <a:t>Most of existing studies predict ad click independently. However, user’s behaviors highly depend on how the user previously behaved along the time</a:t>
            </a: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.</a:t>
            </a:r>
            <a:endParaRPr lang="en-US" sz="2000" dirty="0">
              <a:solidFill>
                <a:schemeClr val="accent1"/>
              </a:solidFill>
              <a:ea typeface="Microsoft YaHei U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ea typeface="Microsoft YaHei UI" panose="020B0503020204020204" pitchFamily="34" charset="-122"/>
              </a:rPr>
              <a:t>Faceted data analysis reveals sequential dependency between user’s ad impressions</a:t>
            </a: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.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1"/>
              </a:solidFill>
              <a:ea typeface="Microsoft YaHei UI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新录音 15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6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Data Analysis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User behavior is strongly and dynamically impacted by previous behavior.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ea typeface="Microsoft YaHei UI" panose="020B0503020204020204" pitchFamily="34" charset="-122"/>
              </a:rPr>
              <a:t>There is obvious positive correlation between last click dwell time and current click-through rate.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ea typeface="Microsoft YaHei UI" panose="020B0503020204020204" pitchFamily="34" charset="-122"/>
              </a:rPr>
              <a:t>Users tend to gradually forget the unhappy experience along with the time.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ea typeface="Microsoft YaHei UI" panose="020B0503020204020204" pitchFamily="34" charset="-122"/>
              </a:rPr>
              <a:t>Once the user has submitted a query belonging to a certain query topic, he/she becomes more likely to click the ads under the same topic.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0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165494"/>
            <a:ext cx="3968751" cy="21464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008" y="4167893"/>
            <a:ext cx="4025885" cy="21440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5438" y="4165494"/>
            <a:ext cx="3977513" cy="2120900"/>
          </a:xfrm>
          <a:prstGeom prst="rect">
            <a:avLst/>
          </a:prstGeom>
        </p:spPr>
      </p:pic>
      <p:pic>
        <p:nvPicPr>
          <p:cNvPr id="4" name="新录音 15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3351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5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Model and Analysis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10412" y="3898900"/>
            <a:ext cx="50815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We compared Learning to Rank, Neural Network and Recurrent Neural Network for this task. RNN archived best performance.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In </a:t>
            </a:r>
            <a:r>
              <a:rPr lang="en-US" dirty="0">
                <a:solidFill>
                  <a:schemeClr val="accent1"/>
                </a:solidFill>
              </a:rPr>
              <a:t>sponsored search, user’s behavior is </a:t>
            </a:r>
            <a:r>
              <a:rPr lang="en-US" dirty="0" smtClean="0">
                <a:solidFill>
                  <a:schemeClr val="accent1"/>
                </a:solidFill>
              </a:rPr>
              <a:t>affected </a:t>
            </a:r>
            <a:r>
              <a:rPr lang="en-US" dirty="0">
                <a:solidFill>
                  <a:schemeClr val="accent1"/>
                </a:solidFill>
              </a:rPr>
              <a:t>by both the very recent events as explicit factor and the long-run history as background implicit factor.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2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新录音 158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</p:spPr>
      </p:pic>
      <p:pic>
        <p:nvPicPr>
          <p:cNvPr id="13" name="Content Placeholder 5"/>
          <p:cNvPicPr>
            <a:picLocks noGrp="1"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781" y="2157412"/>
            <a:ext cx="6102712" cy="3482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1102" y="2157412"/>
            <a:ext cx="3798888" cy="14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9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Health Status Assessment for Hard </a:t>
            </a:r>
            <a:r>
              <a:rPr lang="en-US" dirty="0" smtClean="0">
                <a:solidFill>
                  <a:srgbClr val="00B0F0"/>
                </a:solidFill>
              </a:rPr>
              <a:t>Drives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>
                <a:solidFill>
                  <a:schemeClr val="tx2"/>
                </a:solidFill>
              </a:rPr>
              <a:t>Target on </a:t>
            </a:r>
            <a:r>
              <a:rPr lang="en-US" altLang="zh-CN" sz="2000" dirty="0">
                <a:solidFill>
                  <a:schemeClr val="tx2"/>
                </a:solidFill>
              </a:rPr>
              <a:t>improving the reactive fault tolerance techniques in large scale storage systems</a:t>
            </a:r>
          </a:p>
          <a:p>
            <a:pPr marL="0" indent="0">
              <a:buNone/>
            </a:pPr>
            <a:endParaRPr lang="en-US" altLang="zh-CN" sz="2000" dirty="0">
              <a:solidFill>
                <a:schemeClr val="tx2"/>
              </a:solidFill>
            </a:endParaRPr>
          </a:p>
          <a:p>
            <a:r>
              <a:rPr lang="en-US" altLang="zh-CN" sz="2000" dirty="0" smtClean="0">
                <a:solidFill>
                  <a:schemeClr val="tx2"/>
                </a:solidFill>
              </a:rPr>
              <a:t>Log data of large scale storage systems:</a:t>
            </a:r>
            <a:endParaRPr lang="en-US" altLang="zh-CN" sz="2000" dirty="0">
              <a:solidFill>
                <a:schemeClr val="tx2"/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tx2"/>
                </a:solidFill>
              </a:rPr>
              <a:t>SMART(</a:t>
            </a:r>
            <a:r>
              <a:rPr lang="en-US" altLang="zh-CN" sz="2000" dirty="0">
                <a:solidFill>
                  <a:schemeClr val="tx2"/>
                </a:solidFill>
              </a:rPr>
              <a:t>Self-Monitoring, Analysis, and Reporting Technology</a:t>
            </a:r>
            <a:r>
              <a:rPr lang="en-US" altLang="zh-CN" sz="2000" dirty="0" smtClean="0">
                <a:solidFill>
                  <a:schemeClr val="tx2"/>
                </a:solidFill>
              </a:rPr>
              <a:t>) </a:t>
            </a:r>
            <a:r>
              <a:rPr lang="en-US" altLang="zh-CN" sz="2000" dirty="0">
                <a:solidFill>
                  <a:schemeClr val="tx2"/>
                </a:solidFill>
              </a:rPr>
              <a:t>attributes -- logged with time stamps, in order to monitor internal attributes of individual hard drives and to raise alarms if any attribute exceeds its threshold</a:t>
            </a:r>
            <a:r>
              <a:rPr lang="en-US" altLang="zh-CN" sz="2000" dirty="0" smtClean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lang="en-US" altLang="zh-CN" sz="2000" dirty="0" smtClean="0">
                <a:solidFill>
                  <a:schemeClr val="tx2"/>
                </a:solidFill>
              </a:rPr>
              <a:t>Before </a:t>
            </a:r>
            <a:r>
              <a:rPr lang="en-US" altLang="zh-CN" sz="2000" dirty="0">
                <a:solidFill>
                  <a:schemeClr val="tx2"/>
                </a:solidFill>
              </a:rPr>
              <a:t>a hard drive fails completely, there is a gradual trend towards abnormal status in SMART </a:t>
            </a:r>
            <a:r>
              <a:rPr lang="en-US" altLang="zh-CN" sz="2000" dirty="0" smtClean="0">
                <a:solidFill>
                  <a:schemeClr val="tx2"/>
                </a:solidFill>
              </a:rPr>
              <a:t>attributes</a:t>
            </a:r>
            <a:r>
              <a:rPr lang="en-US" altLang="zh-CN" sz="2000" dirty="0">
                <a:solidFill>
                  <a:schemeClr val="tx2"/>
                </a:solidFill>
              </a:rPr>
              <a:t>. That is, there is a gradual process of deterioration in health status. Thus the SMART attributes can be regarded as time sequential </a:t>
            </a:r>
            <a:r>
              <a:rPr lang="en-US" altLang="zh-CN" sz="2000" dirty="0" smtClean="0">
                <a:solidFill>
                  <a:schemeClr val="tx2"/>
                </a:solidFill>
              </a:rPr>
              <a:t>data</a:t>
            </a:r>
            <a:endParaRPr lang="en-US" altLang="zh-CN" sz="20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新录音 15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8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Health Degree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tx2"/>
                </a:solidFill>
              </a:rPr>
              <a:t>Most of these studies have focused on predicting failures of hard drives, i.e., labeling the status of a hard drive as “good” or not. However, in real-world storage systems, hard drives often deteriorate gradually rather than </a:t>
            </a:r>
            <a:r>
              <a:rPr lang="en-US" altLang="zh-CN" sz="2000" dirty="0" smtClean="0">
                <a:solidFill>
                  <a:schemeClr val="tx2"/>
                </a:solidFill>
              </a:rPr>
              <a:t>suddenly</a:t>
            </a:r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accent1"/>
                </a:solidFill>
              </a:rPr>
              <a:t>We describe </a:t>
            </a:r>
            <a:r>
              <a:rPr lang="en-US" sz="2000" dirty="0">
                <a:solidFill>
                  <a:schemeClr val="accent1"/>
                </a:solidFill>
              </a:rPr>
              <a:t>the health status of a hard drive by the length of time before it breaks down, and we deﬁne health degree by dividing the remaining time into different ranges </a:t>
            </a:r>
            <a:r>
              <a:rPr lang="en-US" sz="2000" dirty="0" smtClean="0">
                <a:solidFill>
                  <a:schemeClr val="accent1"/>
                </a:solidFill>
              </a:rPr>
              <a:t>according to the fault urgency.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Compared with the traditional binary failure prediction methods, healthy status prediction can highly improve the reliability and availability of large scale distributed storage systems.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5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6299" y="4755702"/>
            <a:ext cx="8447537" cy="1944036"/>
          </a:xfrm>
          <a:prstGeom prst="rect">
            <a:avLst/>
          </a:prstGeom>
        </p:spPr>
      </p:pic>
      <p:pic>
        <p:nvPicPr>
          <p:cNvPr id="6" name="新录音 16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6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Who am I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3972"/>
            <a:ext cx="10515600" cy="582561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Joint PhD candidate, </a:t>
            </a:r>
            <a:r>
              <a:rPr lang="en-US" sz="2000" dirty="0" err="1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Nankai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 University, MSRA</a:t>
            </a:r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.  Advised by Prof. Tie-Yan Liu and Prof. Gang Wang.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Research Interests: </a:t>
            </a:r>
            <a:r>
              <a:rPr lang="en-US" sz="1800" dirty="0" smtClean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Machine Learning, Representation Learning,  Reinforcement Learning</a:t>
            </a:r>
            <a:endParaRPr lang="en-US" sz="1800" dirty="0">
              <a:solidFill>
                <a:schemeClr val="tx2"/>
              </a:solidFill>
              <a:latin typeface="Century Gothic" panose="020B0502020202020204" pitchFamily="34" charset="0"/>
              <a:ea typeface="+mj-ea"/>
              <a:cs typeface="+mj-cs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Publications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Chang Xu, Gang Wang,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Xiaoguang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Liu,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Dongdong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Guo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and Tie-Yan Liu,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Health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Status Assessment and Failure Prediction for Hard Drives with Recurrent Neural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Networks,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IEEE Transactions on Computers, 2016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.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Chang Xu, Yalong Bai, Jiang Bian, Bin Gao, Gang Wang,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Xiaoguang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Liu and Tie-Yan Liu,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RC-NET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: A General Approach to Incorporate Knowledge into Word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Representations,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CIKM, 2014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.</a:t>
            </a:r>
          </a:p>
          <a:p>
            <a:pPr lvl="1"/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Yuyu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Zhang, Hanjun Dai, Chang Xu, Jun Feng, Taifeng Wang, Jiang Bian, Bin Wang and Tie-Yan Liu,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Sequential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Click Prediction for Sponsored Search with Recurrent Neural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Networks,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AAAI, 2014.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Yalong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Bai, Kuiyuan Yang, Wei Yu, Chang Xu, Wei-Ying Ma and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Tiejun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Zhao,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Automatic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Image Dataset Construction from Click-through Logs Using Deep Neural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Network,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ACM MM, 2015.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Yalong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Bai, Wei Yu, Tianjun Xiao, Chang Xu, Kuiyuan Yang, Wei-Ying Ma and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Tiejun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Zhao,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Bag-of-words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based deep neural network for image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retrieval,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ACM MM, 2014. 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Fei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Tian,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Siyu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Qiu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, Chang Xu, Tie-Yan Liu,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Word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Embedding: Novel Representations for Natural Language in Continues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Space,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Journal of Data Acquisition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&amp;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Processing, 2014 (In Chinese)</a:t>
            </a:r>
            <a:endParaRPr lang="en-US" sz="1600" dirty="0" smtClean="0">
              <a:solidFill>
                <a:schemeClr val="tx2"/>
              </a:solidFill>
              <a:ea typeface="+mj-ea"/>
              <a:cs typeface="+mj-cs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Selected Honors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First Place in MSR-Bing Image Retrieval Challenge at ACM Multimedia, </a:t>
            </a:r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2014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The Google Anita Borg Memorial Scholarship: Asia Pacific, </a:t>
            </a:r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2013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2新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697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Model and Analysis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7" y="2177256"/>
            <a:ext cx="5432336" cy="3648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9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7231" y="620841"/>
            <a:ext cx="4369921" cy="6160872"/>
          </a:xfrm>
          <a:prstGeom prst="rect">
            <a:avLst/>
          </a:prstGeom>
        </p:spPr>
      </p:pic>
      <p:pic>
        <p:nvPicPr>
          <p:cNvPr id="4" name="新录音 16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3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Dependency Analysis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The sequential model can be classified into two classes:</a:t>
                </a:r>
              </a:p>
              <a:p>
                <a:pPr lvl="1"/>
                <a:r>
                  <a:rPr lang="en-US" altLang="zh-CN" sz="2000" dirty="0">
                    <a:solidFill>
                      <a:schemeClr val="accent1"/>
                    </a:solidFill>
                  </a:rPr>
                  <a:t>Long-range dependency</a:t>
                </a:r>
              </a:p>
              <a:p>
                <a:pPr lvl="2"/>
                <a:r>
                  <a:rPr lang="en-US" altLang="zh-CN" dirty="0">
                    <a:solidFill>
                      <a:schemeClr val="accent1"/>
                    </a:solidFill>
                  </a:rPr>
                  <a:t>LSTM, RNN</a:t>
                </a:r>
              </a:p>
              <a:p>
                <a:pPr lvl="1"/>
                <a:r>
                  <a:rPr lang="en-US" altLang="zh-CN" sz="2000" dirty="0">
                    <a:solidFill>
                      <a:schemeClr val="accent1"/>
                    </a:solidFill>
                  </a:rPr>
                  <a:t>Short-range dependency</a:t>
                </a:r>
              </a:p>
              <a:p>
                <a:pPr lvl="2"/>
                <a:r>
                  <a:rPr lang="en-US" altLang="zh-CN" dirty="0">
                    <a:solidFill>
                      <a:schemeClr val="accent1"/>
                    </a:solidFill>
                  </a:rPr>
                  <a:t>CRF, </a:t>
                </a:r>
                <a:r>
                  <a:rPr lang="en-US" altLang="zh-CN" dirty="0" smtClean="0">
                    <a:solidFill>
                      <a:schemeClr val="accent1"/>
                    </a:solidFill>
                  </a:rPr>
                  <a:t>HMM</a:t>
                </a:r>
                <a:endParaRPr lang="en-US" sz="1600" dirty="0" smtClean="0">
                  <a:solidFill>
                    <a:schemeClr val="accent1"/>
                  </a:solidFill>
                </a:endParaRPr>
              </a:p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We introduce a method that can measure the </a:t>
                </a:r>
                <a:r>
                  <a:rPr lang="en-US" altLang="zh-CN" sz="2000" dirty="0" smtClean="0">
                    <a:solidFill>
                      <a:schemeClr val="tx2"/>
                    </a:solidFill>
                  </a:rPr>
                  <a:t>Markov</a:t>
                </a:r>
                <a:r>
                  <a:rPr lang="en-US" sz="2000" dirty="0" smtClean="0">
                    <a:solidFill>
                      <a:schemeClr val="accent1"/>
                    </a:solidFill>
                  </a:rPr>
                  <a:t> dependency according to </a:t>
                </a:r>
                <a:r>
                  <a:rPr lang="en-US" altLang="zh-CN" sz="2000" dirty="0" smtClean="0">
                    <a:solidFill>
                      <a:schemeClr val="accent1"/>
                    </a:solidFill>
                  </a:rPr>
                  <a:t>conditional </a:t>
                </a:r>
                <a:r>
                  <a:rPr lang="en-US" altLang="zh-CN" sz="2000" dirty="0">
                    <a:solidFill>
                      <a:schemeClr val="accent1"/>
                    </a:solidFill>
                  </a:rPr>
                  <a:t>Entropy of different order feature </a:t>
                </a:r>
                <a:r>
                  <a:rPr lang="en-US" altLang="zh-CN" sz="2000" dirty="0" smtClean="0">
                    <a:solidFill>
                      <a:schemeClr val="accent1"/>
                    </a:solidFill>
                  </a:rPr>
                  <a:t>representations:</a:t>
                </a:r>
                <a:endParaRPr lang="en-US" altLang="zh-CN" sz="200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brk m:alnAt="23"/>
                            </m:rPr>
                            <a:rPr lang="en-US" altLang="zh-CN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zh-CN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altLang="zh-CN" sz="1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1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𝑙𝑜𝑔𝑝</m:t>
                              </m:r>
                              <m:d>
                                <m:dPr>
                                  <m:ctrlPr>
                                    <a:rPr lang="en-US" altLang="zh-CN" sz="1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1600" dirty="0" smtClean="0">
                  <a:solidFill>
                    <a:schemeClr val="tx2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accent1"/>
                    </a:solidFill>
                  </a:rPr>
                  <a:t>C</a:t>
                </a:r>
                <a:r>
                  <a:rPr lang="en-US" altLang="zh-CN" sz="2000" dirty="0" smtClean="0">
                    <a:solidFill>
                      <a:schemeClr val="accent1"/>
                    </a:solidFill>
                  </a:rPr>
                  <a:t>onditional </a:t>
                </a:r>
                <a:r>
                  <a:rPr lang="en-US" altLang="zh-CN" sz="2000" dirty="0">
                    <a:solidFill>
                      <a:schemeClr val="accent1"/>
                    </a:solidFill>
                  </a:rPr>
                  <a:t>entropy significantly decreases from order-1 to </a:t>
                </a:r>
                <a:r>
                  <a:rPr lang="en-US" altLang="zh-CN" sz="2000" dirty="0" smtClean="0">
                    <a:solidFill>
                      <a:schemeClr val="accent1"/>
                    </a:solidFill>
                  </a:rPr>
                  <a:t>order-6 on this task </a:t>
                </a:r>
                <a:r>
                  <a:rPr lang="en-US" altLang="zh-CN" sz="2000" dirty="0">
                    <a:solidFill>
                      <a:schemeClr val="accent1"/>
                    </a:solidFill>
                  </a:rPr>
                  <a:t>as </a:t>
                </a:r>
                <a:r>
                  <a:rPr lang="en-US" altLang="zh-CN" sz="2000" dirty="0" smtClean="0">
                    <a:solidFill>
                      <a:schemeClr val="accent1"/>
                    </a:solidFill>
                  </a:rPr>
                  <a:t>shown in the figure. This task should belong to long-range dependency. </a:t>
                </a:r>
              </a:p>
              <a:p>
                <a:r>
                  <a:rPr lang="en-US" altLang="zh-CN" sz="2000" dirty="0" smtClean="0">
                    <a:solidFill>
                      <a:schemeClr val="accent1"/>
                    </a:solidFill>
                  </a:rPr>
                  <a:t>This can explain why RNN has better performance than CRF and NN.</a:t>
                </a:r>
                <a:endParaRPr lang="en-US" altLang="zh-CN" sz="16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altLang="zh-CN" sz="1600" dirty="0" smtClean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8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9545" y="702181"/>
            <a:ext cx="5180569" cy="2896082"/>
          </a:xfrm>
          <a:prstGeom prst="rect">
            <a:avLst/>
          </a:prstGeom>
        </p:spPr>
      </p:pic>
      <p:pic>
        <p:nvPicPr>
          <p:cNvPr id="4" name="新录音 16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0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7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Content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1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970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</a:t>
            </a:r>
            <a:r>
              <a:rPr lang="en-US" altLang="zh-CN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revious Research Projects</a:t>
            </a:r>
            <a:endParaRPr lang="en-US" sz="20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Knowledge powered deep learning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Incorporating Knowledge into Word Representations</a:t>
            </a:r>
            <a:endParaRPr lang="en-US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Sequential deep learning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Health Status Assessment for Hard Drives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Sequential Click Prediction for Sponsored Search</a:t>
            </a:r>
          </a:p>
          <a:p>
            <a:r>
              <a:rPr lang="en-US" sz="20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On-going </a:t>
            </a:r>
            <a:r>
              <a:rPr lang="en-US" altLang="zh-CN" sz="20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Project</a:t>
            </a:r>
            <a:endParaRPr lang="en-US" sz="2000" dirty="0" smtClean="0">
              <a:solidFill>
                <a:srgbClr val="00B0F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Deep Neural Network for Posed and Spontaneous Expression Recognition  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Future Project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Deep Reinforcement Learning</a:t>
            </a:r>
            <a:endParaRPr lang="en-US" sz="16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2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75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Posed and Spontaneous Expression Recognition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Posed and spontaneous expression recognition can be applied </a:t>
            </a:r>
            <a:r>
              <a:rPr lang="en-US" sz="2000" dirty="0">
                <a:solidFill>
                  <a:schemeClr val="tx2"/>
                </a:solidFill>
              </a:rPr>
              <a:t>in many areas such as human-computer interaction, polygraph test, and medical </a:t>
            </a:r>
            <a:r>
              <a:rPr lang="en-US" sz="2000" dirty="0" smtClean="0">
                <a:solidFill>
                  <a:schemeClr val="tx2"/>
                </a:solidFill>
              </a:rPr>
              <a:t>diagnose</a:t>
            </a:r>
          </a:p>
          <a:p>
            <a:r>
              <a:rPr lang="en-US" sz="2000" dirty="0" smtClean="0">
                <a:solidFill>
                  <a:schemeClr val="tx2"/>
                </a:solidFill>
              </a:rPr>
              <a:t>It is </a:t>
            </a:r>
            <a:r>
              <a:rPr lang="en-US" sz="2000" dirty="0">
                <a:solidFill>
                  <a:schemeClr val="tx2"/>
                </a:solidFill>
              </a:rPr>
              <a:t>a more challenging task than conventional facial expression </a:t>
            </a:r>
            <a:r>
              <a:rPr lang="en-US" sz="2000" dirty="0" smtClean="0">
                <a:solidFill>
                  <a:schemeClr val="tx2"/>
                </a:solidFill>
              </a:rPr>
              <a:t>recognition.</a:t>
            </a:r>
          </a:p>
          <a:p>
            <a:endParaRPr lang="en-US" sz="2000" dirty="0" smtClean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 smtClean="0">
                <a:solidFill>
                  <a:schemeClr val="tx2"/>
                </a:solidFill>
              </a:rPr>
              <a:t>Most </a:t>
            </a:r>
            <a:r>
              <a:rPr lang="en-US" sz="2000" dirty="0">
                <a:solidFill>
                  <a:schemeClr val="tx2"/>
                </a:solidFill>
              </a:rPr>
              <a:t>of the previous works are based on Low-level features: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Tracking the dynamics of eyelid, cheek, and lip corner </a:t>
            </a:r>
            <a:endParaRPr lang="en-US" sz="1800" dirty="0" smtClean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r>
              <a:rPr lang="en-US" sz="1800" dirty="0" smtClean="0">
                <a:solidFill>
                  <a:schemeClr val="tx2"/>
                </a:solidFill>
              </a:rPr>
              <a:t>movements </a:t>
            </a:r>
            <a:r>
              <a:rPr lang="en-US" sz="1800" dirty="0">
                <a:solidFill>
                  <a:schemeClr val="tx2"/>
                </a:solidFill>
              </a:rPr>
              <a:t>based </a:t>
            </a:r>
            <a:r>
              <a:rPr lang="en-US" sz="1800" dirty="0" smtClean="0">
                <a:solidFill>
                  <a:schemeClr val="tx2"/>
                </a:solidFill>
              </a:rPr>
              <a:t>on </a:t>
            </a:r>
            <a:r>
              <a:rPr lang="en-US" sz="1800" dirty="0">
                <a:solidFill>
                  <a:schemeClr val="tx2"/>
                </a:solidFill>
              </a:rPr>
              <a:t>landmarks</a:t>
            </a:r>
            <a:r>
              <a:rPr lang="en-US" sz="1800" dirty="0" smtClean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 Using discriminative completed LBP from three different </a:t>
            </a:r>
            <a:endParaRPr lang="en-US" sz="1800" dirty="0" smtClean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r>
              <a:rPr lang="en-US" sz="1800" dirty="0" smtClean="0">
                <a:solidFill>
                  <a:schemeClr val="tx2"/>
                </a:solidFill>
              </a:rPr>
              <a:t>Orthogonal planes </a:t>
            </a:r>
            <a:r>
              <a:rPr lang="en-US" sz="1800" dirty="0">
                <a:solidFill>
                  <a:schemeClr val="tx2"/>
                </a:solidFill>
              </a:rPr>
              <a:t>(eye, cheek and lip).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0" y="3859389"/>
            <a:ext cx="4445000" cy="29986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994900" y="3462514"/>
            <a:ext cx="2120900" cy="3968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Posed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97800" y="3462513"/>
            <a:ext cx="2120900" cy="3968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Spontaneous</a:t>
            </a:r>
            <a:endParaRPr lang="en-US" dirty="0"/>
          </a:p>
        </p:txBody>
      </p:sp>
      <p:pic>
        <p:nvPicPr>
          <p:cNvPr id="4" name="2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248400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0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38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121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Deep Neural Network for Posed and Spontaneous Expression Recognition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The high-level </a:t>
            </a:r>
            <a:r>
              <a:rPr lang="en-US" sz="2000" dirty="0">
                <a:solidFill>
                  <a:schemeClr val="tx2"/>
                </a:solidFill>
              </a:rPr>
              <a:t>image representations usually have less noisy </a:t>
            </a:r>
            <a:r>
              <a:rPr lang="en-US" sz="2000" dirty="0" smtClean="0">
                <a:solidFill>
                  <a:schemeClr val="tx2"/>
                </a:solidFill>
              </a:rPr>
              <a:t>information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I </a:t>
            </a:r>
            <a:r>
              <a:rPr lang="en-US" sz="2000" dirty="0">
                <a:solidFill>
                  <a:schemeClr val="tx2"/>
                </a:solidFill>
              </a:rPr>
              <a:t>design a new kind of layer for deep convolutional neural network to represent the difference information between the </a:t>
            </a:r>
            <a:r>
              <a:rPr lang="en-US" sz="2000" dirty="0" smtClean="0">
                <a:solidFill>
                  <a:schemeClr val="tx2"/>
                </a:solidFill>
              </a:rPr>
              <a:t>onset (the early stages of an expression) </a:t>
            </a:r>
            <a:r>
              <a:rPr lang="en-US" sz="2000" dirty="0">
                <a:solidFill>
                  <a:schemeClr val="tx2"/>
                </a:solidFill>
              </a:rPr>
              <a:t>and </a:t>
            </a:r>
            <a:r>
              <a:rPr lang="en-US" sz="2000" dirty="0" smtClean="0">
                <a:solidFill>
                  <a:schemeClr val="tx2"/>
                </a:solidFill>
              </a:rPr>
              <a:t>apex (the most intense stages of an expression) </a:t>
            </a:r>
            <a:r>
              <a:rPr lang="en-US" sz="2000" dirty="0">
                <a:solidFill>
                  <a:schemeClr val="tx2"/>
                </a:solidFill>
              </a:rPr>
              <a:t>facial expression in middle and high abstraction levels</a:t>
            </a:r>
            <a:r>
              <a:rPr lang="en-US" sz="2000" dirty="0" smtClean="0">
                <a:solidFill>
                  <a:schemeClr val="tx2"/>
                </a:solidFill>
              </a:rPr>
              <a:t>.</a:t>
            </a:r>
          </a:p>
          <a:p>
            <a:r>
              <a:rPr lang="en-US" sz="2000" dirty="0">
                <a:solidFill>
                  <a:schemeClr val="tx2"/>
                </a:solidFill>
              </a:rPr>
              <a:t>I</a:t>
            </a:r>
            <a:r>
              <a:rPr lang="en-US" sz="2000" dirty="0" smtClean="0">
                <a:solidFill>
                  <a:schemeClr val="tx2"/>
                </a:solidFill>
              </a:rPr>
              <a:t>t </a:t>
            </a:r>
            <a:r>
              <a:rPr lang="en-US" sz="2000" dirty="0">
                <a:solidFill>
                  <a:schemeClr val="tx2"/>
                </a:solidFill>
              </a:rPr>
              <a:t>is still hard to model the expression </a:t>
            </a:r>
            <a:r>
              <a:rPr lang="en-US" sz="2000" b="1" dirty="0">
                <a:solidFill>
                  <a:schemeClr val="tx2"/>
                </a:solidFill>
              </a:rPr>
              <a:t>dynamics</a:t>
            </a:r>
            <a:r>
              <a:rPr lang="en-US" sz="2000" dirty="0">
                <a:solidFill>
                  <a:schemeClr val="tx2"/>
                </a:solidFill>
              </a:rPr>
              <a:t> by only using the apex and onset expression </a:t>
            </a:r>
            <a:r>
              <a:rPr lang="en-US" sz="2000" dirty="0" smtClean="0">
                <a:solidFill>
                  <a:schemeClr val="tx2"/>
                </a:solidFill>
              </a:rPr>
              <a:t>images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I </a:t>
            </a:r>
            <a:r>
              <a:rPr lang="en-US" sz="2000" dirty="0">
                <a:solidFill>
                  <a:schemeClr val="tx2"/>
                </a:solidFill>
              </a:rPr>
              <a:t>plan to design a new framework to model the appearance, shape and </a:t>
            </a:r>
            <a:r>
              <a:rPr lang="en-US" sz="2000" b="1" dirty="0">
                <a:solidFill>
                  <a:schemeClr val="tx2"/>
                </a:solidFill>
              </a:rPr>
              <a:t>dynamics</a:t>
            </a:r>
            <a:r>
              <a:rPr lang="en-US" sz="2000" dirty="0">
                <a:solidFill>
                  <a:schemeClr val="tx2"/>
                </a:solidFill>
              </a:rPr>
              <a:t> of facial expression by using all information of videos together. </a:t>
            </a:r>
            <a:endParaRPr lang="en-US" sz="2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5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2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75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Content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1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970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</a:t>
            </a:r>
            <a:r>
              <a:rPr lang="en-US" altLang="zh-CN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revious Research Projects</a:t>
            </a:r>
            <a:endParaRPr lang="en-US" sz="20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Knowledge powered deep learning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Incorporating Knowledge into Word Representations</a:t>
            </a:r>
            <a:endParaRPr lang="en-US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Sequential deep learning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Health Status Assessment for Hard Drives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Sequential Click Prediction for Sponsored Search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On-going </a:t>
            </a:r>
            <a:r>
              <a:rPr lang="en-US" altLang="zh-CN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Project</a:t>
            </a:r>
            <a:endParaRPr lang="en-US" sz="20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Deep Neural Network for Posed and Spontaneous Expression Recognition  </a:t>
            </a:r>
            <a:endParaRPr lang="en-US" sz="1600" dirty="0">
              <a:solidFill>
                <a:schemeClr val="tx2"/>
              </a:solidFill>
            </a:endParaRPr>
          </a:p>
          <a:p>
            <a:r>
              <a:rPr lang="en-US" sz="20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Future Project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Deep Reinforcement </a:t>
            </a:r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Learning</a:t>
            </a:r>
            <a:endParaRPr lang="en-US" sz="16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1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2727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Deep Reinforcement </a:t>
            </a:r>
            <a:r>
              <a:rPr lang="en-US" dirty="0" smtClean="0">
                <a:solidFill>
                  <a:srgbClr val="00B0F0"/>
                </a:solidFill>
              </a:rPr>
              <a:t>Learning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plan to dive into deep reinforcement learning, a new promising area which have achieved great success recently in some AI tasks such as Atari Games and Go</a:t>
            </a:r>
            <a:r>
              <a:rPr lang="en-US" sz="2400" dirty="0" smtClean="0">
                <a:solidFill>
                  <a:schemeClr val="tx2"/>
                </a:solidFill>
              </a:rPr>
              <a:t>.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Current </a:t>
            </a:r>
            <a:r>
              <a:rPr lang="en-US" sz="2400" dirty="0">
                <a:solidFill>
                  <a:schemeClr val="tx2"/>
                </a:solidFill>
              </a:rPr>
              <a:t>research topics about  deep reinforcement learning include: </a:t>
            </a:r>
            <a:endParaRPr lang="en-US" sz="2400" dirty="0" smtClean="0">
              <a:solidFill>
                <a:schemeClr val="tx2"/>
              </a:solidFill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 smtClean="0">
                <a:solidFill>
                  <a:schemeClr val="tx2"/>
                </a:solidFill>
              </a:rPr>
              <a:t>ddressing </a:t>
            </a:r>
            <a:r>
              <a:rPr lang="en-US" sz="2000" dirty="0">
                <a:solidFill>
                  <a:schemeClr val="tx2"/>
                </a:solidFill>
              </a:rPr>
              <a:t>the exploration problem in large </a:t>
            </a:r>
            <a:r>
              <a:rPr lang="en-US" sz="2000" dirty="0" smtClean="0">
                <a:solidFill>
                  <a:schemeClr val="tx2"/>
                </a:solidFill>
              </a:rPr>
              <a:t>MDPs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Large-scale </a:t>
            </a:r>
            <a:r>
              <a:rPr lang="en-US" sz="2000" dirty="0">
                <a:solidFill>
                  <a:schemeClr val="tx2"/>
                </a:solidFill>
              </a:rPr>
              <a:t>empirical </a:t>
            </a:r>
            <a:r>
              <a:rPr lang="en-US" sz="2000" dirty="0" smtClean="0">
                <a:solidFill>
                  <a:schemeClr val="tx2"/>
                </a:solidFill>
              </a:rPr>
              <a:t>evaluations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Improving </a:t>
            </a:r>
            <a:r>
              <a:rPr lang="en-US" sz="2000" dirty="0">
                <a:solidFill>
                  <a:schemeClr val="tx2"/>
                </a:solidFill>
              </a:rPr>
              <a:t>existing value-function and policy search </a:t>
            </a:r>
            <a:r>
              <a:rPr lang="en-US" sz="2000" dirty="0" smtClean="0">
                <a:solidFill>
                  <a:schemeClr val="tx2"/>
                </a:solidFill>
              </a:rPr>
              <a:t>methods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 smtClean="0">
                <a:solidFill>
                  <a:schemeClr val="tx2"/>
                </a:solidFill>
              </a:rPr>
              <a:t>lgorithms </a:t>
            </a:r>
            <a:r>
              <a:rPr lang="en-US" sz="2000" dirty="0">
                <a:solidFill>
                  <a:schemeClr val="tx2"/>
                </a:solidFill>
              </a:rPr>
              <a:t>that work well with large (or continuous) action spaces</a:t>
            </a:r>
            <a:endParaRPr lang="en-US" sz="2000" dirty="0" smtClean="0">
              <a:solidFill>
                <a:schemeClr val="tx2"/>
              </a:solidFill>
            </a:endParaRP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Efficient </a:t>
            </a:r>
            <a:r>
              <a:rPr lang="en-US" sz="2000" dirty="0">
                <a:solidFill>
                  <a:schemeClr val="tx2"/>
                </a:solidFill>
              </a:rPr>
              <a:t>sample-based planning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5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Research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Knowledge powered deep learning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Sequential deep learning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Representation learning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Deep reinforcement learning</a:t>
            </a:r>
          </a:p>
          <a:p>
            <a:pPr marL="457200" lvl="1" indent="0">
              <a:buNone/>
            </a:pPr>
            <a:endParaRPr lang="en-US" sz="16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r>
              <a:rPr lang="en-US" sz="2000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Applications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Distributed word representations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Hard disk failure/health status prediction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Click prediction for sponsored search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Posed and spontaneous expression recognition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2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3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>
                <a:solidFill>
                  <a:srgbClr val="00B0F0"/>
                </a:solidFill>
              </a:rPr>
              <a:t>Thanks!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3" name="新录音 16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454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</a:t>
            </a:r>
            <a:r>
              <a:rPr lang="en-US" altLang="zh-CN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revious Research Projects</a:t>
            </a:r>
            <a:endParaRPr lang="en-US" sz="20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Knowledge </a:t>
            </a:r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powered deep learning</a:t>
            </a:r>
          </a:p>
          <a:p>
            <a:pPr lvl="2"/>
            <a:r>
              <a:rPr lang="en-US" sz="12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Incorporating Knowledge </a:t>
            </a:r>
            <a:r>
              <a:rPr lang="en-US" sz="1200" dirty="0">
                <a:solidFill>
                  <a:srgbClr val="00B0F0"/>
                </a:solidFill>
                <a:latin typeface="Century Gothic" panose="020B0502020202020204" pitchFamily="34" charset="0"/>
              </a:rPr>
              <a:t>into Word </a:t>
            </a:r>
            <a:r>
              <a:rPr lang="en-US" sz="12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Representations</a:t>
            </a:r>
            <a:endParaRPr lang="en-US" sz="20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Sequential deep learning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Health </a:t>
            </a:r>
            <a:r>
              <a:rPr lang="en-US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Status Assessment </a:t>
            </a:r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for </a:t>
            </a:r>
            <a:r>
              <a:rPr lang="en-US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Hard </a:t>
            </a:r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Drives</a:t>
            </a:r>
            <a:endParaRPr lang="en-US" sz="1200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2"/>
            <a:r>
              <a:rPr lang="en-US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Sequential Click Prediction for Sponsored </a:t>
            </a:r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Search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On-going </a:t>
            </a:r>
            <a:r>
              <a:rPr lang="en-US" altLang="zh-CN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Project</a:t>
            </a:r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Deep Neural Network for Posed and Spontaneous Expression Recognition  </a:t>
            </a:r>
            <a:endParaRPr lang="en-US" sz="1600" dirty="0">
              <a:solidFill>
                <a:schemeClr val="tx2"/>
              </a:solidFill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Future Project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Deep Reinforcement Learning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新录音 14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5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Word Embedding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524142" y="2295431"/>
            <a:ext cx="3972556" cy="3896591"/>
          </a:xfrm>
          <a:prstGeom prst="roundRect">
            <a:avLst>
              <a:gd name="adj" fmla="val 9467"/>
            </a:avLst>
          </a:prstGeom>
          <a:ln w="1905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32177" y="2295431"/>
            <a:ext cx="3972556" cy="3896591"/>
          </a:xfrm>
          <a:prstGeom prst="roundRect">
            <a:avLst>
              <a:gd name="adj" fmla="val 9467"/>
            </a:avLst>
          </a:prstGeom>
          <a:ln w="1905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5737" y="1717960"/>
            <a:ext cx="434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Native Discrete Representation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7868" y="2433719"/>
            <a:ext cx="3298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Word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1-of-v vector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85695" y="3071413"/>
                <a:ext cx="37248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0,  0,  …,          1,         …,   0,  0</m:t>
                          </m:r>
                        </m:e>
                      </m:d>
                    </m:oMath>
                  </m:oMathPara>
                </a14:m>
                <a:endParaRPr lang="zh-CN" altLang="en-US" sz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95" y="3071413"/>
                <a:ext cx="372488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58237" y="2794415"/>
                <a:ext cx="4044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 …,  </m:t>
                      </m:r>
                      <m:r>
                        <a:rPr lang="en-US" altLang="zh-CN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altLang="zh-CN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12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37" y="2794415"/>
                <a:ext cx="4044146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6943107" y="1723500"/>
            <a:ext cx="5223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Representations in Continuous Space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13188" y="4995531"/>
            <a:ext cx="41060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State-of-the-art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machine learning methods require data to be in a continuous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Continuous representation </a:t>
            </a:r>
            <a:r>
              <a:rPr 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eases text understanding, inference,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reasoning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ight Arrow 43"/>
          <p:cNvSpPr/>
          <p:nvPr/>
        </p:nvSpPr>
        <p:spPr>
          <a:xfrm>
            <a:off x="4947761" y="3959220"/>
            <a:ext cx="481812" cy="635534"/>
          </a:xfrm>
          <a:prstGeom prst="rightArrow">
            <a:avLst/>
          </a:prstGeom>
          <a:ln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224368" y="2899496"/>
            <a:ext cx="1757918" cy="2401590"/>
            <a:chOff x="5477017" y="1689357"/>
            <a:chExt cx="1757918" cy="24015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31988" y="2124232"/>
              <a:ext cx="1159243" cy="1966715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477017" y="1689357"/>
              <a:ext cx="1757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Deep Learning</a:t>
              </a:r>
              <a:endParaRPr lang="en-US" altLang="zh-CN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" name="Right Arrow 43"/>
          <p:cNvSpPr/>
          <p:nvPr/>
        </p:nvSpPr>
        <p:spPr>
          <a:xfrm>
            <a:off x="6873231" y="3972619"/>
            <a:ext cx="481812" cy="635534"/>
          </a:xfrm>
          <a:prstGeom prst="rightArrow">
            <a:avLst/>
          </a:prstGeom>
          <a:ln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832177" y="3571401"/>
            <a:ext cx="3972556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40334" y="4204478"/>
            <a:ext cx="575430" cy="6193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47"/>
          <p:cNvCxnSpPr/>
          <p:nvPr/>
        </p:nvCxnSpPr>
        <p:spPr>
          <a:xfrm flipV="1">
            <a:off x="9015764" y="2536544"/>
            <a:ext cx="0" cy="166756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52"/>
          <p:cNvCxnSpPr/>
          <p:nvPr/>
        </p:nvCxnSpPr>
        <p:spPr>
          <a:xfrm>
            <a:off x="9015764" y="4204112"/>
            <a:ext cx="157459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8"/>
          <p:cNvSpPr txBox="1"/>
          <p:nvPr/>
        </p:nvSpPr>
        <p:spPr>
          <a:xfrm>
            <a:off x="8475004" y="3664842"/>
            <a:ext cx="686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</a:p>
        </p:txBody>
      </p:sp>
      <p:sp>
        <p:nvSpPr>
          <p:cNvPr id="22" name="TextBox 80"/>
          <p:cNvSpPr txBox="1"/>
          <p:nvPr/>
        </p:nvSpPr>
        <p:spPr>
          <a:xfrm>
            <a:off x="8609433" y="4243727"/>
            <a:ext cx="1012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Retrieval</a:t>
            </a:r>
          </a:p>
        </p:txBody>
      </p:sp>
      <p:sp>
        <p:nvSpPr>
          <p:cNvPr id="23" name="TextBox 82"/>
          <p:cNvSpPr txBox="1"/>
          <p:nvPr/>
        </p:nvSpPr>
        <p:spPr>
          <a:xfrm>
            <a:off x="9507358" y="2506936"/>
            <a:ext cx="857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</a:p>
        </p:txBody>
      </p:sp>
      <p:sp>
        <p:nvSpPr>
          <p:cNvPr id="24" name="TextBox 84"/>
          <p:cNvSpPr txBox="1"/>
          <p:nvPr/>
        </p:nvSpPr>
        <p:spPr>
          <a:xfrm>
            <a:off x="10097026" y="3342002"/>
            <a:ext cx="857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25" name="TextBox 35"/>
          <p:cNvSpPr txBox="1"/>
          <p:nvPr/>
        </p:nvSpPr>
        <p:spPr>
          <a:xfrm>
            <a:off x="10295016" y="3842046"/>
            <a:ext cx="857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Mining</a:t>
            </a:r>
          </a:p>
        </p:txBody>
      </p:sp>
      <p:cxnSp>
        <p:nvCxnSpPr>
          <p:cNvPr id="26" name="Straight Arrow Connector 9"/>
          <p:cNvCxnSpPr/>
          <p:nvPr/>
        </p:nvCxnSpPr>
        <p:spPr>
          <a:xfrm>
            <a:off x="8796525" y="3935874"/>
            <a:ext cx="121496" cy="388527"/>
          </a:xfrm>
          <a:prstGeom prst="straightConnector1">
            <a:avLst/>
          </a:prstGeom>
          <a:ln w="6350">
            <a:solidFill>
              <a:schemeClr val="accent1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9"/>
          <p:cNvCxnSpPr>
            <a:endCxn id="21" idx="0"/>
          </p:cNvCxnSpPr>
          <p:nvPr/>
        </p:nvCxnSpPr>
        <p:spPr>
          <a:xfrm flipH="1">
            <a:off x="8818114" y="2742798"/>
            <a:ext cx="826144" cy="922044"/>
          </a:xfrm>
          <a:prstGeom prst="straightConnector1">
            <a:avLst/>
          </a:prstGeom>
          <a:ln w="6350">
            <a:solidFill>
              <a:schemeClr val="accent1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32"/>
          <p:cNvCxnSpPr>
            <a:stCxn id="24" idx="1"/>
            <a:endCxn id="21" idx="3"/>
          </p:cNvCxnSpPr>
          <p:nvPr/>
        </p:nvCxnSpPr>
        <p:spPr>
          <a:xfrm flipH="1">
            <a:off x="9161223" y="3603612"/>
            <a:ext cx="935803" cy="322840"/>
          </a:xfrm>
          <a:prstGeom prst="straightConnector1">
            <a:avLst/>
          </a:prstGeom>
          <a:ln w="6350">
            <a:solidFill>
              <a:schemeClr val="accent1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38"/>
          <p:cNvCxnSpPr/>
          <p:nvPr/>
        </p:nvCxnSpPr>
        <p:spPr>
          <a:xfrm>
            <a:off x="10444391" y="3589697"/>
            <a:ext cx="81568" cy="224030"/>
          </a:xfrm>
          <a:prstGeom prst="straightConnector1">
            <a:avLst/>
          </a:prstGeom>
          <a:ln w="6350">
            <a:solidFill>
              <a:schemeClr val="accent1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39"/>
          <p:cNvCxnSpPr/>
          <p:nvPr/>
        </p:nvCxnSpPr>
        <p:spPr>
          <a:xfrm>
            <a:off x="9161221" y="3927945"/>
            <a:ext cx="1182583" cy="62550"/>
          </a:xfrm>
          <a:prstGeom prst="straightConnector1">
            <a:avLst/>
          </a:prstGeom>
          <a:ln w="6350">
            <a:solidFill>
              <a:schemeClr val="accent1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44"/>
          <p:cNvCxnSpPr/>
          <p:nvPr/>
        </p:nvCxnSpPr>
        <p:spPr>
          <a:xfrm>
            <a:off x="9803059" y="2754151"/>
            <a:ext cx="641332" cy="627427"/>
          </a:xfrm>
          <a:prstGeom prst="straightConnector1">
            <a:avLst/>
          </a:prstGeom>
          <a:ln w="6350">
            <a:solidFill>
              <a:schemeClr val="accent1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88667" y="5472584"/>
            <a:ext cx="192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Embedding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58989" y="3701712"/>
            <a:ext cx="3550254" cy="2173562"/>
            <a:chOff x="759541" y="4398544"/>
            <a:chExt cx="3550254" cy="2173562"/>
          </a:xfrm>
        </p:grpSpPr>
        <p:sp>
          <p:nvSpPr>
            <p:cNvPr id="34" name="TextBox 37"/>
            <p:cNvSpPr txBox="1"/>
            <p:nvPr/>
          </p:nvSpPr>
          <p:spPr>
            <a:xfrm rot="16200000">
              <a:off x="-157963" y="5316048"/>
              <a:ext cx="217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Natural Languages</a:t>
              </a:r>
              <a:endPara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2217" y="4588886"/>
              <a:ext cx="3147578" cy="1956205"/>
            </a:xfrm>
            <a:prstGeom prst="rect">
              <a:avLst/>
            </a:prstGeom>
          </p:spPr>
        </p:pic>
      </p:grpSp>
      <p:pic>
        <p:nvPicPr>
          <p:cNvPr id="3" name="新录音 14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978.299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3083" y="6248400"/>
            <a:ext cx="609600" cy="609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39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8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 animBg="1"/>
      <p:bldP spid="16" grpId="0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Challenges in Word Embedding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chemeClr val="tx2"/>
                </a:solidFill>
              </a:rPr>
              <a:t>Word Representations learned from corpus</a:t>
            </a:r>
          </a:p>
          <a:p>
            <a:pPr lvl="1"/>
            <a:r>
              <a:rPr lang="en-US" altLang="zh-CN" sz="1800" dirty="0">
                <a:solidFill>
                  <a:schemeClr val="tx2"/>
                </a:solidFill>
              </a:rPr>
              <a:t>Based on the word co-occurrence information</a:t>
            </a:r>
          </a:p>
          <a:p>
            <a:pPr lvl="1"/>
            <a:r>
              <a:rPr lang="en-US" altLang="zh-CN" sz="1800" dirty="0">
                <a:solidFill>
                  <a:schemeClr val="tx2"/>
                </a:solidFill>
              </a:rPr>
              <a:t>Hard to reflect the inherent relationship between words</a:t>
            </a:r>
          </a:p>
          <a:p>
            <a:pPr marL="109728" indent="0">
              <a:buNone/>
            </a:pPr>
            <a:endParaRPr lang="en-US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Noise and bias in free text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Word2Vec learns word representations from free texts in an unsupervised manner. However, free text data might be biased and noisy, thus not fully consistent with human knowledge</a:t>
            </a:r>
            <a:r>
              <a:rPr lang="en-US" sz="1800" dirty="0" smtClean="0">
                <a:solidFill>
                  <a:schemeClr val="tx2"/>
                </a:solidFill>
              </a:rPr>
              <a:t>.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新录音 16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5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Knowledge Graph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893824"/>
            <a:ext cx="5917267" cy="432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2"/>
                </a:solidFill>
              </a:rPr>
              <a:t>A kind of knowledge base</a:t>
            </a:r>
          </a:p>
          <a:p>
            <a:pPr lvl="1"/>
            <a:r>
              <a:rPr lang="en-US" sz="1800" dirty="0" smtClean="0">
                <a:solidFill>
                  <a:schemeClr val="tx2"/>
                </a:solidFill>
              </a:rPr>
              <a:t>Store complex structure and unstructured knowledge.</a:t>
            </a:r>
          </a:p>
          <a:p>
            <a:pPr lvl="1"/>
            <a:r>
              <a:rPr lang="en-US" sz="1800" dirty="0" smtClean="0">
                <a:solidFill>
                  <a:schemeClr val="tx2"/>
                </a:solidFill>
              </a:rPr>
              <a:t>In form of a directed or undirected graph</a:t>
            </a:r>
          </a:p>
          <a:p>
            <a:pPr lvl="1"/>
            <a:endParaRPr lang="en-US" sz="1800" dirty="0" smtClean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What can Knowledge Graph provide for learning word representation</a:t>
            </a:r>
          </a:p>
          <a:p>
            <a:pPr lvl="1"/>
            <a:r>
              <a:rPr lang="en-US" sz="1800" dirty="0" smtClean="0">
                <a:solidFill>
                  <a:schemeClr val="tx2"/>
                </a:solidFill>
              </a:rPr>
              <a:t>Mapping the vertices and edges in knowledge graph space into word representations space</a:t>
            </a:r>
          </a:p>
          <a:p>
            <a:pPr lvl="1"/>
            <a:r>
              <a:rPr lang="en-US" sz="1800" dirty="0" smtClean="0">
                <a:solidFill>
                  <a:schemeClr val="tx2"/>
                </a:solidFill>
              </a:rPr>
              <a:t>More powerful word representations</a:t>
            </a:r>
            <a:endParaRPr lang="en-US" sz="1800" dirty="0">
              <a:solidFill>
                <a:schemeClr val="tx2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471877"/>
              </p:ext>
            </p:extLst>
          </p:nvPr>
        </p:nvGraphicFramePr>
        <p:xfrm>
          <a:off x="7427903" y="2520609"/>
          <a:ext cx="1890185" cy="128455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90185"/>
              </a:tblGrid>
              <a:tr h="278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United Kingdom</a:t>
                      </a:r>
                      <a:endParaRPr lang="en-US" sz="12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A</a:t>
                      </a:r>
                      <a:r>
                        <a:rPr lang="en-US" altLang="zh-CN" sz="1200" dirty="0" smtClean="0"/>
                        <a:t>lias: United Kingdom,  Great</a:t>
                      </a:r>
                      <a:r>
                        <a:rPr lang="en-US" altLang="zh-CN" sz="1200" baseline="0" dirty="0" smtClean="0"/>
                        <a:t> Britain, UK, U.K., GB, GBR, United Kingdom of Great Britain and Ireland, Britain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274760"/>
              </p:ext>
            </p:extLst>
          </p:nvPr>
        </p:nvGraphicFramePr>
        <p:xfrm>
          <a:off x="6672120" y="4033878"/>
          <a:ext cx="1109305" cy="55338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09305"/>
              </a:tblGrid>
              <a:tr h="22979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George VI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521965"/>
              </p:ext>
            </p:extLst>
          </p:nvPr>
        </p:nvGraphicFramePr>
        <p:xfrm>
          <a:off x="8858593" y="4033878"/>
          <a:ext cx="1227493" cy="55121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27493"/>
              </a:tblGrid>
              <a:tr h="27217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Elizabeth II</a:t>
                      </a:r>
                      <a:endParaRPr lang="en-US" sz="1200" b="1" dirty="0"/>
                    </a:p>
                  </a:txBody>
                  <a:tcPr/>
                </a:tc>
              </a:tr>
              <a:tr h="27689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Female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355999"/>
              </p:ext>
            </p:extLst>
          </p:nvPr>
        </p:nvGraphicFramePr>
        <p:xfrm>
          <a:off x="10451017" y="3961135"/>
          <a:ext cx="1420327" cy="73626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20327"/>
              </a:tblGrid>
              <a:tr h="22979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Prince Philip, Duke</a:t>
                      </a:r>
                      <a:r>
                        <a:rPr lang="en-US" sz="1200" b="1" baseline="0" dirty="0" smtClean="0"/>
                        <a:t> of Edinburgh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02616"/>
              </p:ext>
            </p:extLst>
          </p:nvPr>
        </p:nvGraphicFramePr>
        <p:xfrm>
          <a:off x="9666727" y="5098618"/>
          <a:ext cx="1211944" cy="73626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11944"/>
              </a:tblGrid>
              <a:tr h="43352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Charles, Prince</a:t>
                      </a:r>
                      <a:r>
                        <a:rPr lang="en-US" sz="1200" b="1" baseline="0" dirty="0" smtClean="0"/>
                        <a:t> of Wales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475971"/>
              </p:ext>
            </p:extLst>
          </p:nvPr>
        </p:nvGraphicFramePr>
        <p:xfrm>
          <a:off x="7527428" y="5098267"/>
          <a:ext cx="1211944" cy="73626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11944"/>
              </a:tblGrid>
              <a:tr h="22979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Diana, Princess</a:t>
                      </a:r>
                      <a:r>
                        <a:rPr lang="en-US" sz="1200" b="1" baseline="0" dirty="0" smtClean="0"/>
                        <a:t> of Wales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Female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Curved Connector 10"/>
          <p:cNvCxnSpPr>
            <a:stCxn id="7" idx="0"/>
            <a:endCxn id="5" idx="3"/>
          </p:cNvCxnSpPr>
          <p:nvPr/>
        </p:nvCxnSpPr>
        <p:spPr>
          <a:xfrm rot="16200000" flipV="1">
            <a:off x="8959717" y="3521255"/>
            <a:ext cx="870994" cy="154251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6" idx="0"/>
            <a:endCxn id="5" idx="1"/>
          </p:cNvCxnSpPr>
          <p:nvPr/>
        </p:nvCxnSpPr>
        <p:spPr>
          <a:xfrm rot="5400000" flipH="1" flipV="1">
            <a:off x="6891840" y="3497816"/>
            <a:ext cx="870994" cy="201131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endCxn id="7" idx="2"/>
          </p:cNvCxnSpPr>
          <p:nvPr/>
        </p:nvCxnSpPr>
        <p:spPr>
          <a:xfrm rot="10800000">
            <a:off x="9472339" y="4585089"/>
            <a:ext cx="519296" cy="513179"/>
          </a:xfrm>
          <a:prstGeom prst="curved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endCxn id="8" idx="2"/>
          </p:cNvCxnSpPr>
          <p:nvPr/>
        </p:nvCxnSpPr>
        <p:spPr>
          <a:xfrm flipV="1">
            <a:off x="10421991" y="4697403"/>
            <a:ext cx="739189" cy="400864"/>
          </a:xfrm>
          <a:prstGeom prst="curved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78124" y="3301956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5"/>
                </a:solidFill>
              </a:rPr>
              <a:t>King_of</a:t>
            </a:r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71150" y="3301956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Queen_of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14206" y="3632236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</a:rPr>
              <a:t>Wife_of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96324" y="4801294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Child_of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07745" y="4841679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Child_of</a:t>
            </a:r>
            <a:endParaRPr lang="en-US" sz="1200" dirty="0">
              <a:solidFill>
                <a:srgbClr val="00B0F0"/>
              </a:solidFill>
            </a:endParaRPr>
          </a:p>
        </p:txBody>
      </p:sp>
      <p:cxnSp>
        <p:nvCxnSpPr>
          <p:cNvPr id="20" name="Straight Arrow Connector 19"/>
          <p:cNvCxnSpPr>
            <a:stCxn id="7" idx="1"/>
            <a:endCxn id="6" idx="3"/>
          </p:cNvCxnSpPr>
          <p:nvPr/>
        </p:nvCxnSpPr>
        <p:spPr>
          <a:xfrm flipH="1">
            <a:off x="7781425" y="4309483"/>
            <a:ext cx="1077168" cy="108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86807" y="4044871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Child_of</a:t>
            </a:r>
            <a:endParaRPr lang="en-US" sz="1200" dirty="0">
              <a:solidFill>
                <a:srgbClr val="00B0F0"/>
              </a:solidFill>
            </a:endParaRPr>
          </a:p>
        </p:txBody>
      </p:sp>
      <p:cxnSp>
        <p:nvCxnSpPr>
          <p:cNvPr id="22" name="Straight Arrow Connector 21"/>
          <p:cNvCxnSpPr>
            <a:stCxn id="10" idx="3"/>
            <a:endCxn id="9" idx="1"/>
          </p:cNvCxnSpPr>
          <p:nvPr/>
        </p:nvCxnSpPr>
        <p:spPr>
          <a:xfrm>
            <a:off x="8739372" y="5466401"/>
            <a:ext cx="927355" cy="35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843263" y="5184854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</a:rPr>
              <a:t>Wife_of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74467" y="1893824"/>
            <a:ext cx="5652075" cy="40871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Knowledge Graph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30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新录音 14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3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Knowledge Categories in Knowledge Graph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238408"/>
              </p:ext>
            </p:extLst>
          </p:nvPr>
        </p:nvGraphicFramePr>
        <p:xfrm>
          <a:off x="1776118" y="2723810"/>
          <a:ext cx="1890185" cy="128455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90185"/>
              </a:tblGrid>
              <a:tr h="278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United Kingdom</a:t>
                      </a:r>
                      <a:endParaRPr lang="en-US" sz="12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A</a:t>
                      </a:r>
                      <a:r>
                        <a:rPr lang="en-US" altLang="zh-CN" sz="1200" dirty="0" smtClean="0"/>
                        <a:t>lias: United Kingdom,  Great</a:t>
                      </a:r>
                      <a:r>
                        <a:rPr lang="en-US" altLang="zh-CN" sz="1200" baseline="0" dirty="0" smtClean="0"/>
                        <a:t> Britain, UK, U.K., GB, GBR, United Kingdom of Great Britain and Ireland, Britain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890706"/>
              </p:ext>
            </p:extLst>
          </p:nvPr>
        </p:nvGraphicFramePr>
        <p:xfrm>
          <a:off x="1020335" y="4237079"/>
          <a:ext cx="1109305" cy="55338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09305"/>
              </a:tblGrid>
              <a:tr h="22979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George VI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698259"/>
              </p:ext>
            </p:extLst>
          </p:nvPr>
        </p:nvGraphicFramePr>
        <p:xfrm>
          <a:off x="3206808" y="4237079"/>
          <a:ext cx="1227493" cy="55121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27493"/>
              </a:tblGrid>
              <a:tr h="27217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Elizabeth II</a:t>
                      </a:r>
                      <a:endParaRPr lang="en-US" sz="1200" b="1" dirty="0"/>
                    </a:p>
                  </a:txBody>
                  <a:tcPr/>
                </a:tc>
              </a:tr>
              <a:tr h="27689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Female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470846"/>
              </p:ext>
            </p:extLst>
          </p:nvPr>
        </p:nvGraphicFramePr>
        <p:xfrm>
          <a:off x="4799232" y="4164336"/>
          <a:ext cx="1420327" cy="73626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20327"/>
              </a:tblGrid>
              <a:tr h="22979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Prince Philip, Duke</a:t>
                      </a:r>
                      <a:r>
                        <a:rPr lang="en-US" sz="1200" b="1" baseline="0" dirty="0" smtClean="0"/>
                        <a:t> of Edinburgh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643137"/>
              </p:ext>
            </p:extLst>
          </p:nvPr>
        </p:nvGraphicFramePr>
        <p:xfrm>
          <a:off x="4014942" y="5301819"/>
          <a:ext cx="1211944" cy="73626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11944"/>
              </a:tblGrid>
              <a:tr h="43352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Charles, Prince</a:t>
                      </a:r>
                      <a:r>
                        <a:rPr lang="en-US" sz="1200" b="1" baseline="0" dirty="0" smtClean="0"/>
                        <a:t> of Wales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582751"/>
              </p:ext>
            </p:extLst>
          </p:nvPr>
        </p:nvGraphicFramePr>
        <p:xfrm>
          <a:off x="1875643" y="5301468"/>
          <a:ext cx="1211944" cy="73626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11944"/>
              </a:tblGrid>
              <a:tr h="22979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Diana, Princess</a:t>
                      </a:r>
                      <a:r>
                        <a:rPr lang="en-US" sz="1200" b="1" baseline="0" dirty="0" smtClean="0"/>
                        <a:t> of Wales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Female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Curved Connector 9"/>
          <p:cNvCxnSpPr>
            <a:stCxn id="6" idx="0"/>
            <a:endCxn id="4" idx="3"/>
          </p:cNvCxnSpPr>
          <p:nvPr/>
        </p:nvCxnSpPr>
        <p:spPr>
          <a:xfrm rot="16200000" flipV="1">
            <a:off x="3307932" y="3724456"/>
            <a:ext cx="870994" cy="154251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5" idx="0"/>
            <a:endCxn id="4" idx="1"/>
          </p:cNvCxnSpPr>
          <p:nvPr/>
        </p:nvCxnSpPr>
        <p:spPr>
          <a:xfrm rot="5400000" flipH="1" flipV="1">
            <a:off x="1240055" y="3701017"/>
            <a:ext cx="870994" cy="201131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rot="18335031">
            <a:off x="3826568" y="3700180"/>
            <a:ext cx="2026416" cy="2417504"/>
          </a:xfrm>
          <a:prstGeom prst="arc">
            <a:avLst>
              <a:gd name="adj1" fmla="val 16088967"/>
              <a:gd name="adj2" fmla="val 533063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3" name="Curved Connector 12"/>
          <p:cNvCxnSpPr>
            <a:endCxn id="6" idx="2"/>
          </p:cNvCxnSpPr>
          <p:nvPr/>
        </p:nvCxnSpPr>
        <p:spPr>
          <a:xfrm rot="10800000">
            <a:off x="3820554" y="4788290"/>
            <a:ext cx="519296" cy="513179"/>
          </a:xfrm>
          <a:prstGeom prst="curved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endCxn id="7" idx="2"/>
          </p:cNvCxnSpPr>
          <p:nvPr/>
        </p:nvCxnSpPr>
        <p:spPr>
          <a:xfrm flipV="1">
            <a:off x="4770206" y="4900604"/>
            <a:ext cx="739189" cy="400864"/>
          </a:xfrm>
          <a:prstGeom prst="curved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26339" y="3505157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5"/>
                </a:solidFill>
              </a:rPr>
              <a:t>King_of</a:t>
            </a:r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19365" y="3505157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Queen_of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62421" y="3835437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</a:rPr>
              <a:t>Wife_of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4539" y="5004495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Child_of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55960" y="5044880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Child_of</a:t>
            </a:r>
            <a:endParaRPr lang="en-US" sz="1200" dirty="0">
              <a:solidFill>
                <a:srgbClr val="00B0F0"/>
              </a:solidFill>
            </a:endParaRPr>
          </a:p>
        </p:txBody>
      </p:sp>
      <p:cxnSp>
        <p:nvCxnSpPr>
          <p:cNvPr id="20" name="Straight Arrow Connector 19"/>
          <p:cNvCxnSpPr>
            <a:stCxn id="6" idx="1"/>
            <a:endCxn id="5" idx="3"/>
          </p:cNvCxnSpPr>
          <p:nvPr/>
        </p:nvCxnSpPr>
        <p:spPr>
          <a:xfrm flipH="1">
            <a:off x="2129640" y="4512684"/>
            <a:ext cx="1077168" cy="108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35022" y="4248072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Child_of</a:t>
            </a:r>
            <a:endParaRPr lang="en-US" sz="1200" dirty="0">
              <a:solidFill>
                <a:srgbClr val="00B0F0"/>
              </a:solidFill>
            </a:endParaRPr>
          </a:p>
        </p:txBody>
      </p:sp>
      <p:cxnSp>
        <p:nvCxnSpPr>
          <p:cNvPr id="22" name="Straight Arrow Connector 21"/>
          <p:cNvCxnSpPr>
            <a:stCxn id="9" idx="3"/>
            <a:endCxn id="8" idx="1"/>
          </p:cNvCxnSpPr>
          <p:nvPr/>
        </p:nvCxnSpPr>
        <p:spPr>
          <a:xfrm>
            <a:off x="3087587" y="5669602"/>
            <a:ext cx="927355" cy="35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91478" y="5388055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</a:rPr>
              <a:t>Wife_of</a:t>
            </a:r>
            <a:endParaRPr lang="en-US" sz="1200" dirty="0">
              <a:solidFill>
                <a:srgbClr val="7030A0"/>
              </a:solidFill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435476"/>
              </p:ext>
            </p:extLst>
          </p:nvPr>
        </p:nvGraphicFramePr>
        <p:xfrm>
          <a:off x="7842598" y="2546104"/>
          <a:ext cx="1484490" cy="63646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484490"/>
              </a:tblGrid>
              <a:tr h="2721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King_of</a:t>
                      </a:r>
                      <a:endParaRPr lang="en-US" sz="1200" b="1" dirty="0"/>
                    </a:p>
                  </a:txBody>
                  <a:tcPr/>
                </a:tc>
              </a:tr>
              <a:tr h="3621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&lt;George VI, Britain&gt;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849279"/>
              </p:ext>
            </p:extLst>
          </p:nvPr>
        </p:nvGraphicFramePr>
        <p:xfrm>
          <a:off x="7842599" y="3355223"/>
          <a:ext cx="1493820" cy="63646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493820"/>
              </a:tblGrid>
              <a:tr h="2721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Queen_of</a:t>
                      </a:r>
                      <a:endParaRPr lang="en-US" sz="1200" b="1" dirty="0"/>
                    </a:p>
                  </a:txBody>
                  <a:tcPr/>
                </a:tc>
              </a:tr>
              <a:tr h="3621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&lt;Elizabeth</a:t>
                      </a:r>
                      <a:r>
                        <a:rPr lang="en-US" sz="1200" baseline="0" dirty="0" smtClean="0"/>
                        <a:t> II</a:t>
                      </a:r>
                      <a:r>
                        <a:rPr lang="en-US" sz="1200" dirty="0" smtClean="0"/>
                        <a:t>, Britain&gt;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232964"/>
              </p:ext>
            </p:extLst>
          </p:nvPr>
        </p:nvGraphicFramePr>
        <p:xfrm>
          <a:off x="9469236" y="2221255"/>
          <a:ext cx="1929248" cy="731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929248"/>
              </a:tblGrid>
              <a:tr h="2721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Wife_of</a:t>
                      </a:r>
                      <a:endParaRPr lang="en-US" sz="1200" b="1" dirty="0"/>
                    </a:p>
                  </a:txBody>
                  <a:tcPr/>
                </a:tc>
              </a:tr>
              <a:tr h="3621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&lt;Elizabeth II, Prince Philip&gt;</a:t>
                      </a:r>
                    </a:p>
                    <a:p>
                      <a:pPr algn="l"/>
                      <a:r>
                        <a:rPr lang="en-US" sz="1200" dirty="0" smtClean="0"/>
                        <a:t>&lt;Diana, Charles&gt;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305956"/>
              </p:ext>
            </p:extLst>
          </p:nvPr>
        </p:nvGraphicFramePr>
        <p:xfrm>
          <a:off x="9472345" y="3076360"/>
          <a:ext cx="1926139" cy="9144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926139"/>
              </a:tblGrid>
              <a:tr h="2721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Child_of</a:t>
                      </a:r>
                      <a:endParaRPr lang="en-US" sz="1200" b="1" dirty="0"/>
                    </a:p>
                  </a:txBody>
                  <a:tcPr/>
                </a:tc>
              </a:tr>
              <a:tr h="3621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&lt;Elizabeth II, George VI&gt;</a:t>
                      </a:r>
                    </a:p>
                    <a:p>
                      <a:pPr algn="l"/>
                      <a:r>
                        <a:rPr lang="en-US" sz="1200" dirty="0" smtClean="0"/>
                        <a:t>&lt;C</a:t>
                      </a:r>
                      <a:r>
                        <a:rPr lang="en-US" altLang="zh-CN" sz="1200" dirty="0" smtClean="0"/>
                        <a:t>harles</a:t>
                      </a:r>
                      <a:r>
                        <a:rPr lang="en-US" sz="1200" dirty="0" smtClean="0"/>
                        <a:t>, Elizabeth</a:t>
                      </a:r>
                      <a:r>
                        <a:rPr lang="en-US" sz="1200" baseline="0" dirty="0" smtClean="0"/>
                        <a:t> II</a:t>
                      </a:r>
                      <a:r>
                        <a:rPr lang="en-US" sz="1200" dirty="0" smtClean="0"/>
                        <a:t>&gt;</a:t>
                      </a:r>
                    </a:p>
                    <a:p>
                      <a:pPr algn="l"/>
                      <a:r>
                        <a:rPr lang="en-US" sz="1200" dirty="0" smtClean="0"/>
                        <a:t>&lt;Charles, Prince Philip&gt;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Rectangle 27"/>
          <p:cNvSpPr/>
          <p:nvPr/>
        </p:nvSpPr>
        <p:spPr>
          <a:xfrm>
            <a:off x="7703561" y="2097024"/>
            <a:ext cx="3797559" cy="2015412"/>
          </a:xfrm>
          <a:prstGeom prst="rect">
            <a:avLst/>
          </a:prstGeom>
          <a:noFill/>
          <a:ln>
            <a:solidFill>
              <a:srgbClr val="00B05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Relation Knowledge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03560" y="4271066"/>
            <a:ext cx="3797559" cy="1913075"/>
          </a:xfrm>
          <a:prstGeom prst="rect">
            <a:avLst/>
          </a:prstGeom>
          <a:noFill/>
          <a:ln>
            <a:solidFill>
              <a:srgbClr val="0070C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Categorical Knowledge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972110"/>
              </p:ext>
            </p:extLst>
          </p:nvPr>
        </p:nvGraphicFramePr>
        <p:xfrm>
          <a:off x="7851931" y="4591043"/>
          <a:ext cx="1722425" cy="147621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722425"/>
              </a:tblGrid>
              <a:tr h="28749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Synonyms</a:t>
                      </a:r>
                      <a:r>
                        <a:rPr lang="en-US" sz="1200" baseline="0" dirty="0" smtClean="0"/>
                        <a:t> of U.K.</a:t>
                      </a:r>
                      <a:endParaRPr lang="en-US" sz="1200" b="1" dirty="0"/>
                    </a:p>
                  </a:txBody>
                  <a:tcPr/>
                </a:tc>
              </a:tr>
              <a:tr h="104876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Britain,</a:t>
                      </a:r>
                      <a:r>
                        <a:rPr lang="en-US" sz="1200" baseline="0" dirty="0" smtClean="0"/>
                        <a:t> United Kingdom</a:t>
                      </a:r>
                    </a:p>
                    <a:p>
                      <a:pPr algn="l"/>
                      <a:r>
                        <a:rPr lang="en-US" sz="1200" baseline="0" dirty="0" smtClean="0"/>
                        <a:t>, Great Britain, UK, U.K., GB, GBR, United Kingdom of Great Britain and Ireland</a:t>
                      </a:r>
                    </a:p>
                    <a:p>
                      <a:pPr algn="l"/>
                      <a:endParaRPr lang="en-US" sz="1200" baseline="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417956"/>
              </p:ext>
            </p:extLst>
          </p:nvPr>
        </p:nvGraphicFramePr>
        <p:xfrm>
          <a:off x="9727380" y="4534275"/>
          <a:ext cx="1680433" cy="731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80433"/>
              </a:tblGrid>
              <a:tr h="2721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Male</a:t>
                      </a:r>
                      <a:endParaRPr lang="en-US" sz="1200" b="1" dirty="0"/>
                    </a:p>
                  </a:txBody>
                  <a:tcPr/>
                </a:tc>
              </a:tr>
              <a:tr h="3621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George VI, Prince Philip, Charles</a:t>
                      </a:r>
                      <a:endParaRPr lang="en-US" sz="1200" baseline="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437859"/>
              </p:ext>
            </p:extLst>
          </p:nvPr>
        </p:nvGraphicFramePr>
        <p:xfrm>
          <a:off x="9736712" y="5415738"/>
          <a:ext cx="1680433" cy="63646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80433"/>
              </a:tblGrid>
              <a:tr h="2721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Female</a:t>
                      </a:r>
                      <a:endParaRPr lang="en-US" sz="1200" b="1" dirty="0"/>
                    </a:p>
                  </a:txBody>
                  <a:tcPr/>
                </a:tc>
              </a:tr>
              <a:tr h="3621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Elizabeth II, Diana</a:t>
                      </a:r>
                      <a:endParaRPr lang="en-US" sz="12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" name="Right Arrow 32"/>
          <p:cNvSpPr/>
          <p:nvPr/>
        </p:nvSpPr>
        <p:spPr>
          <a:xfrm>
            <a:off x="6540877" y="3849217"/>
            <a:ext cx="923731" cy="6758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22682" y="2097025"/>
            <a:ext cx="5652075" cy="40871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Knowledge Graph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42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7新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15713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7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7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Learn from corpus: Skip-gram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28320" y="1957404"/>
                <a:ext cx="5700854" cy="4325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tx2"/>
                    </a:solidFill>
                  </a:rPr>
                  <a:t>This </a:t>
                </a:r>
                <a:r>
                  <a:rPr lang="en-US" sz="2000" dirty="0">
                    <a:solidFill>
                      <a:schemeClr val="tx2"/>
                    </a:solidFill>
                  </a:rPr>
                  <a:t>model tries to use the central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word as </a:t>
                </a:r>
                <a:r>
                  <a:rPr lang="en-US" sz="2000" dirty="0">
                    <a:solidFill>
                      <a:schemeClr val="tx2"/>
                    </a:solidFill>
                  </a:rPr>
                  <a:t>input to predict the surrounding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words</a:t>
                </a:r>
              </a:p>
              <a:p>
                <a:endParaRPr lang="en-US" sz="2000" dirty="0" smtClean="0">
                  <a:solidFill>
                    <a:schemeClr val="tx2"/>
                  </a:solidFill>
                </a:endParaRPr>
              </a:p>
              <a:p>
                <a:r>
                  <a:rPr lang="en-US" sz="2000" dirty="0">
                    <a:solidFill>
                      <a:schemeClr val="tx2"/>
                    </a:solidFill>
                  </a:rPr>
                  <a:t>given a sequence of training text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stream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, </a:t>
                </a:r>
                <a:r>
                  <a:rPr lang="en-US" sz="2000" dirty="0">
                    <a:solidFill>
                      <a:schemeClr val="tx2"/>
                    </a:solidFill>
                  </a:rPr>
                  <a:t>the objective of the skip-gram model is to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maximize the </a:t>
                </a:r>
                <a:r>
                  <a:rPr lang="en-US" sz="2000" dirty="0">
                    <a:solidFill>
                      <a:schemeClr val="tx2"/>
                    </a:solidFill>
                  </a:rPr>
                  <a:t>following average log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probability:</a:t>
                </a:r>
                <a:endParaRPr lang="en-US" sz="2000" i="1" dirty="0" smtClean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109728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 smtClean="0">
                  <a:solidFill>
                    <a:schemeClr val="tx2"/>
                  </a:solidFill>
                </a:endParaRPr>
              </a:p>
              <a:p>
                <a:pPr marL="109728" indent="0" algn="ctr">
                  <a:buFont typeface="Arial" panose="020B0604020202020204" pitchFamily="34" charset="0"/>
                  <a:buNone/>
                </a:pPr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0" y="1957404"/>
                <a:ext cx="5700854" cy="4325112"/>
              </a:xfrm>
              <a:prstGeom prst="rect">
                <a:avLst/>
              </a:prstGeom>
              <a:blipFill rotWithShape="0">
                <a:blip r:embed="rId5"/>
                <a:stretch>
                  <a:fillRect l="-963" t="-1408" r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29174" y="5622235"/>
                <a:ext cx="624254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174" y="5622235"/>
                <a:ext cx="624254" cy="349326"/>
              </a:xfrm>
              <a:prstGeom prst="rect">
                <a:avLst/>
              </a:prstGeom>
              <a:blipFill rotWithShape="0">
                <a:blip r:embed="rId6"/>
                <a:stretch>
                  <a:fillRect r="-8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6255977" y="4978459"/>
            <a:ext cx="1323747" cy="337278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255978" y="1990932"/>
            <a:ext cx="5615494" cy="2988166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0570315" y="5004856"/>
            <a:ext cx="1301157" cy="31088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79724" y="5315737"/>
            <a:ext cx="29905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579724" y="5315736"/>
            <a:ext cx="0" cy="4811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570312" y="5315736"/>
            <a:ext cx="1" cy="4811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924611" y="5314458"/>
                <a:ext cx="2559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/>
                  <a:t>sliding window (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1400" dirty="0" smtClean="0"/>
                  <a:t>)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611" y="5314458"/>
                <a:ext cx="2559749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71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8602940" y="3894065"/>
            <a:ext cx="921569" cy="183144"/>
          </a:xfrm>
          <a:prstGeom prst="rect">
            <a:avLst/>
          </a:prstGeom>
          <a:ln w="19050">
            <a:solidFill>
              <a:srgbClr val="3117F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17F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78958" y="3140461"/>
            <a:ext cx="709714" cy="186611"/>
          </a:xfrm>
          <a:prstGeom prst="rect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403846" y="3140461"/>
            <a:ext cx="709714" cy="186611"/>
          </a:xfrm>
          <a:prstGeom prst="rect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17F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51353" y="3140924"/>
            <a:ext cx="709714" cy="186611"/>
          </a:xfrm>
          <a:prstGeom prst="rect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690968" y="3140460"/>
            <a:ext cx="709714" cy="186611"/>
          </a:xfrm>
          <a:prstGeom prst="rect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endCxn id="15" idx="2"/>
          </p:cNvCxnSpPr>
          <p:nvPr/>
        </p:nvCxnSpPr>
        <p:spPr>
          <a:xfrm flipV="1">
            <a:off x="9063725" y="4077209"/>
            <a:ext cx="0" cy="506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9" idx="2"/>
          </p:cNvCxnSpPr>
          <p:nvPr/>
        </p:nvCxnSpPr>
        <p:spPr>
          <a:xfrm flipH="1" flipV="1">
            <a:off x="7045825" y="3327071"/>
            <a:ext cx="1752447" cy="56653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" idx="2"/>
          </p:cNvCxnSpPr>
          <p:nvPr/>
        </p:nvCxnSpPr>
        <p:spPr>
          <a:xfrm flipH="1" flipV="1">
            <a:off x="8433815" y="3327072"/>
            <a:ext cx="478100" cy="56652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7" idx="2"/>
          </p:cNvCxnSpPr>
          <p:nvPr/>
        </p:nvCxnSpPr>
        <p:spPr>
          <a:xfrm flipV="1">
            <a:off x="9276228" y="3327072"/>
            <a:ext cx="482475" cy="57622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8" idx="2"/>
          </p:cNvCxnSpPr>
          <p:nvPr/>
        </p:nvCxnSpPr>
        <p:spPr>
          <a:xfrm flipV="1">
            <a:off x="9413446" y="3327535"/>
            <a:ext cx="1692764" cy="55825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734618" y="2109078"/>
                <a:ext cx="6242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618" y="2109078"/>
                <a:ext cx="624254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22254" y="2104929"/>
                <a:ext cx="6242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254" y="2104929"/>
                <a:ext cx="624254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527557" y="2114774"/>
                <a:ext cx="6242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557" y="2114774"/>
                <a:ext cx="624254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771100" y="2112581"/>
                <a:ext cx="6242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100" y="2112581"/>
                <a:ext cx="624254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608620" y="3821598"/>
                <a:ext cx="19074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dirty="0" smtClean="0">
                    <a:solidFill>
                      <a:srgbClr val="3117F1"/>
                    </a:solidFill>
                  </a:rPr>
                  <a:t>Embedding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3117F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3117F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3117F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3117F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620" y="3821598"/>
                <a:ext cx="1907441" cy="338554"/>
              </a:xfrm>
              <a:prstGeom prst="rect">
                <a:avLst/>
              </a:prstGeom>
              <a:blipFill rotWithShape="0">
                <a:blip r:embed="rId12"/>
                <a:stretch>
                  <a:fillRect l="-1597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7531736" y="2878360"/>
            <a:ext cx="73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300" dirty="0" smtClean="0"/>
              <a:t>. . .</a:t>
            </a:r>
            <a:endParaRPr lang="en-US" sz="2800" spc="-300" dirty="0"/>
          </a:p>
        </p:txBody>
      </p:sp>
      <p:sp>
        <p:nvSpPr>
          <p:cNvPr id="31" name="TextBox 30"/>
          <p:cNvSpPr txBox="1"/>
          <p:nvPr/>
        </p:nvSpPr>
        <p:spPr>
          <a:xfrm>
            <a:off x="10192546" y="2878360"/>
            <a:ext cx="73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300" dirty="0" smtClean="0"/>
              <a:t>. . .</a:t>
            </a:r>
            <a:endParaRPr lang="en-US" sz="2800" spc="-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048847" y="4158269"/>
                <a:ext cx="624254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847" y="4158269"/>
                <a:ext cx="624254" cy="34932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914034" y="3421386"/>
                <a:ext cx="624254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</a:rPr>
                  <a:t>’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034" y="3421386"/>
                <a:ext cx="624254" cy="349326"/>
              </a:xfrm>
              <a:prstGeom prst="rect">
                <a:avLst/>
              </a:prstGeom>
              <a:blipFill rotWithShape="0">
                <a:blip r:embed="rId14"/>
                <a:stretch>
                  <a:fillRect t="-5172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lowchart: Alternate Process 33"/>
          <p:cNvSpPr/>
          <p:nvPr/>
        </p:nvSpPr>
        <p:spPr>
          <a:xfrm>
            <a:off x="8564179" y="4586429"/>
            <a:ext cx="993839" cy="184537"/>
          </a:xfrm>
          <a:prstGeom prst="flowChartAlternateProcess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lowchart: Connector 34"/>
          <p:cNvSpPr/>
          <p:nvPr/>
        </p:nvSpPr>
        <p:spPr>
          <a:xfrm>
            <a:off x="8596453" y="4625726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lowchart: Connector 35"/>
          <p:cNvSpPr/>
          <p:nvPr/>
        </p:nvSpPr>
        <p:spPr>
          <a:xfrm>
            <a:off x="8734644" y="4625725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lowchart: Connector 36"/>
          <p:cNvSpPr/>
          <p:nvPr/>
        </p:nvSpPr>
        <p:spPr>
          <a:xfrm>
            <a:off x="8872835" y="4625725"/>
            <a:ext cx="95276" cy="96819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lowchart: Connector 37"/>
          <p:cNvSpPr/>
          <p:nvPr/>
        </p:nvSpPr>
        <p:spPr>
          <a:xfrm>
            <a:off x="9011026" y="4622630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lowchart: Connector 38"/>
          <p:cNvSpPr/>
          <p:nvPr/>
        </p:nvSpPr>
        <p:spPr>
          <a:xfrm>
            <a:off x="9155119" y="4622630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lowchart: Connector 39"/>
          <p:cNvSpPr/>
          <p:nvPr/>
        </p:nvSpPr>
        <p:spPr>
          <a:xfrm>
            <a:off x="9299011" y="4622760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lowchart: Connector 40"/>
          <p:cNvSpPr/>
          <p:nvPr/>
        </p:nvSpPr>
        <p:spPr>
          <a:xfrm>
            <a:off x="9437202" y="4622629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lowchart: Alternate Process 41"/>
          <p:cNvSpPr/>
          <p:nvPr/>
        </p:nvSpPr>
        <p:spPr>
          <a:xfrm>
            <a:off x="6547637" y="2476893"/>
            <a:ext cx="993839" cy="184537"/>
          </a:xfrm>
          <a:prstGeom prst="flowChartAlternateProcess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lowchart: Connector 42"/>
          <p:cNvSpPr/>
          <p:nvPr/>
        </p:nvSpPr>
        <p:spPr>
          <a:xfrm>
            <a:off x="6579911" y="2516190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lowchart: Connector 43"/>
          <p:cNvSpPr/>
          <p:nvPr/>
        </p:nvSpPr>
        <p:spPr>
          <a:xfrm>
            <a:off x="6718102" y="2516189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lowchart: Connector 44"/>
          <p:cNvSpPr/>
          <p:nvPr/>
        </p:nvSpPr>
        <p:spPr>
          <a:xfrm>
            <a:off x="6856293" y="2516189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lowchart: Connector 45"/>
          <p:cNvSpPr/>
          <p:nvPr/>
        </p:nvSpPr>
        <p:spPr>
          <a:xfrm>
            <a:off x="6994484" y="2523852"/>
            <a:ext cx="95276" cy="96819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lowchart: Connector 46"/>
          <p:cNvSpPr/>
          <p:nvPr/>
        </p:nvSpPr>
        <p:spPr>
          <a:xfrm>
            <a:off x="7138577" y="2523852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lowchart: Connector 47"/>
          <p:cNvSpPr/>
          <p:nvPr/>
        </p:nvSpPr>
        <p:spPr>
          <a:xfrm>
            <a:off x="7282469" y="2523982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lowchart: Connector 48"/>
          <p:cNvSpPr/>
          <p:nvPr/>
        </p:nvSpPr>
        <p:spPr>
          <a:xfrm>
            <a:off x="7420660" y="2523851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Straight Arrow Connector 49"/>
          <p:cNvCxnSpPr>
            <a:stCxn id="19" idx="0"/>
            <a:endCxn id="42" idx="2"/>
          </p:cNvCxnSpPr>
          <p:nvPr/>
        </p:nvCxnSpPr>
        <p:spPr>
          <a:xfrm flipH="1" flipV="1">
            <a:off x="7044557" y="2661430"/>
            <a:ext cx="1268" cy="47903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Alternate Process 50"/>
          <p:cNvSpPr/>
          <p:nvPr/>
        </p:nvSpPr>
        <p:spPr>
          <a:xfrm>
            <a:off x="7931395" y="2470112"/>
            <a:ext cx="993839" cy="184537"/>
          </a:xfrm>
          <a:prstGeom prst="flowChartAlternateProcess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lowchart: Connector 51"/>
          <p:cNvSpPr/>
          <p:nvPr/>
        </p:nvSpPr>
        <p:spPr>
          <a:xfrm>
            <a:off x="7963669" y="2509409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lowchart: Connector 52"/>
          <p:cNvSpPr/>
          <p:nvPr/>
        </p:nvSpPr>
        <p:spPr>
          <a:xfrm>
            <a:off x="8101860" y="2509408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lowchart: Connector 53"/>
          <p:cNvSpPr/>
          <p:nvPr/>
        </p:nvSpPr>
        <p:spPr>
          <a:xfrm>
            <a:off x="8240051" y="2509408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lowchart: Connector 54"/>
          <p:cNvSpPr/>
          <p:nvPr/>
        </p:nvSpPr>
        <p:spPr>
          <a:xfrm>
            <a:off x="8378242" y="2506313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lowchart: Connector 55"/>
          <p:cNvSpPr/>
          <p:nvPr/>
        </p:nvSpPr>
        <p:spPr>
          <a:xfrm>
            <a:off x="8522335" y="2506313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lowchart: Connector 56"/>
          <p:cNvSpPr/>
          <p:nvPr/>
        </p:nvSpPr>
        <p:spPr>
          <a:xfrm>
            <a:off x="8666227" y="2506443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lowchart: Connector 57"/>
          <p:cNvSpPr/>
          <p:nvPr/>
        </p:nvSpPr>
        <p:spPr>
          <a:xfrm>
            <a:off x="8804418" y="2506312"/>
            <a:ext cx="95276" cy="96819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lowchart: Alternate Process 58"/>
          <p:cNvSpPr/>
          <p:nvPr/>
        </p:nvSpPr>
        <p:spPr>
          <a:xfrm>
            <a:off x="9266047" y="2470112"/>
            <a:ext cx="993839" cy="184537"/>
          </a:xfrm>
          <a:prstGeom prst="flowChartAlternateProcess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lowchart: Connector 59"/>
          <p:cNvSpPr/>
          <p:nvPr/>
        </p:nvSpPr>
        <p:spPr>
          <a:xfrm>
            <a:off x="9298321" y="2509409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lowchart: Connector 60"/>
          <p:cNvSpPr/>
          <p:nvPr/>
        </p:nvSpPr>
        <p:spPr>
          <a:xfrm>
            <a:off x="9436512" y="2509408"/>
            <a:ext cx="95276" cy="96819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lowchart: Connector 61"/>
          <p:cNvSpPr/>
          <p:nvPr/>
        </p:nvSpPr>
        <p:spPr>
          <a:xfrm>
            <a:off x="9574703" y="2509408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lowchart: Connector 62"/>
          <p:cNvSpPr/>
          <p:nvPr/>
        </p:nvSpPr>
        <p:spPr>
          <a:xfrm>
            <a:off x="9712894" y="2506313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Flowchart: Connector 63"/>
          <p:cNvSpPr/>
          <p:nvPr/>
        </p:nvSpPr>
        <p:spPr>
          <a:xfrm>
            <a:off x="9856987" y="2506313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Flowchart: Connector 64"/>
          <p:cNvSpPr/>
          <p:nvPr/>
        </p:nvSpPr>
        <p:spPr>
          <a:xfrm>
            <a:off x="10000879" y="2506443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Flowchart: Connector 65"/>
          <p:cNvSpPr/>
          <p:nvPr/>
        </p:nvSpPr>
        <p:spPr>
          <a:xfrm>
            <a:off x="10139070" y="2506312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Flowchart: Alternate Process 66"/>
          <p:cNvSpPr/>
          <p:nvPr/>
        </p:nvSpPr>
        <p:spPr>
          <a:xfrm>
            <a:off x="10612884" y="2476893"/>
            <a:ext cx="993839" cy="184537"/>
          </a:xfrm>
          <a:prstGeom prst="flowChartAlternateProcess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lowchart: Connector 67"/>
          <p:cNvSpPr/>
          <p:nvPr/>
        </p:nvSpPr>
        <p:spPr>
          <a:xfrm>
            <a:off x="10645158" y="2516190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Flowchart: Connector 68"/>
          <p:cNvSpPr/>
          <p:nvPr/>
        </p:nvSpPr>
        <p:spPr>
          <a:xfrm>
            <a:off x="10783349" y="2516189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Flowchart: Connector 69"/>
          <p:cNvSpPr/>
          <p:nvPr/>
        </p:nvSpPr>
        <p:spPr>
          <a:xfrm>
            <a:off x="10921540" y="2516189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Flowchart: Connector 70"/>
          <p:cNvSpPr/>
          <p:nvPr/>
        </p:nvSpPr>
        <p:spPr>
          <a:xfrm>
            <a:off x="11059731" y="2523852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Flowchart: Connector 71"/>
          <p:cNvSpPr/>
          <p:nvPr/>
        </p:nvSpPr>
        <p:spPr>
          <a:xfrm>
            <a:off x="11203824" y="2523852"/>
            <a:ext cx="95276" cy="96819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Flowchart: Connector 72"/>
          <p:cNvSpPr/>
          <p:nvPr/>
        </p:nvSpPr>
        <p:spPr>
          <a:xfrm>
            <a:off x="11347716" y="2523982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Flowchart: Connector 73"/>
          <p:cNvSpPr/>
          <p:nvPr/>
        </p:nvSpPr>
        <p:spPr>
          <a:xfrm>
            <a:off x="11485907" y="2523851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Straight Arrow Connector 74"/>
          <p:cNvCxnSpPr>
            <a:stCxn id="16" idx="0"/>
            <a:endCxn id="51" idx="2"/>
          </p:cNvCxnSpPr>
          <p:nvPr/>
        </p:nvCxnSpPr>
        <p:spPr>
          <a:xfrm flipH="1" flipV="1">
            <a:off x="8428315" y="2654649"/>
            <a:ext cx="5500" cy="48581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7" idx="0"/>
            <a:endCxn id="59" idx="2"/>
          </p:cNvCxnSpPr>
          <p:nvPr/>
        </p:nvCxnSpPr>
        <p:spPr>
          <a:xfrm flipV="1">
            <a:off x="9758703" y="2654649"/>
            <a:ext cx="4264" cy="48581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8" idx="0"/>
            <a:endCxn id="67" idx="2"/>
          </p:cNvCxnSpPr>
          <p:nvPr/>
        </p:nvCxnSpPr>
        <p:spPr>
          <a:xfrm flipV="1">
            <a:off x="11106210" y="2661430"/>
            <a:ext cx="3594" cy="47949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9473416" y="4484637"/>
                <a:ext cx="6242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416" y="4484637"/>
                <a:ext cx="624254" cy="33855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8193833" y="2703546"/>
                <a:ext cx="19074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sz="1600" dirty="0">
                  <a:solidFill>
                    <a:srgbClr val="3117F1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833" y="2703546"/>
                <a:ext cx="1907441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7512654" y="2224090"/>
            <a:ext cx="73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300" dirty="0" smtClean="0"/>
              <a:t>. . .</a:t>
            </a:r>
            <a:endParaRPr lang="en-US" sz="2800" spc="-300" dirty="0"/>
          </a:p>
        </p:txBody>
      </p:sp>
      <p:sp>
        <p:nvSpPr>
          <p:cNvPr id="81" name="TextBox 80"/>
          <p:cNvSpPr txBox="1"/>
          <p:nvPr/>
        </p:nvSpPr>
        <p:spPr>
          <a:xfrm>
            <a:off x="10211770" y="2202404"/>
            <a:ext cx="73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300" dirty="0" smtClean="0"/>
              <a:t>. . .</a:t>
            </a:r>
            <a:endParaRPr lang="en-US" sz="2800" spc="-300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83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新录音 14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606723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7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Learn from </a:t>
            </a:r>
            <a:r>
              <a:rPr lang="en-US" dirty="0">
                <a:solidFill>
                  <a:schemeClr val="accent2"/>
                </a:solidFill>
              </a:rPr>
              <a:t>Relational</a:t>
            </a:r>
            <a:r>
              <a:rPr lang="en-US" dirty="0">
                <a:solidFill>
                  <a:srgbClr val="00B0F0"/>
                </a:solidFill>
              </a:rPr>
              <a:t> knowledge: </a:t>
            </a:r>
            <a:r>
              <a:rPr lang="en-US" dirty="0">
                <a:solidFill>
                  <a:schemeClr val="accent2"/>
                </a:solidFill>
              </a:rPr>
              <a:t>R</a:t>
            </a:r>
            <a:r>
              <a:rPr lang="en-US" dirty="0">
                <a:solidFill>
                  <a:srgbClr val="00B0F0"/>
                </a:solidFill>
              </a:rPr>
              <a:t>-NET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09600" y="1883664"/>
                <a:ext cx="10972800" cy="4325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tx2"/>
                    </a:solidFill>
                  </a:rPr>
                  <a:t>Format of relational knowledge:</a:t>
                </a:r>
              </a:p>
              <a:p>
                <a:pPr lvl="1"/>
                <a:r>
                  <a:rPr lang="en-US" sz="2000" dirty="0" smtClean="0">
                    <a:solidFill>
                      <a:schemeClr val="tx2"/>
                    </a:solidFill>
                  </a:rPr>
                  <a:t>Triple pairs, like </a:t>
                </a:r>
                <a:r>
                  <a:rPr lang="en-US" sz="2000" i="1" dirty="0" smtClean="0">
                    <a:solidFill>
                      <a:schemeClr val="bg1">
                        <a:lumMod val="50000"/>
                      </a:schemeClr>
                    </a:solidFill>
                  </a:rPr>
                  <a:t>(head, relation, tail)</a:t>
                </a:r>
              </a:p>
              <a:p>
                <a:pPr lvl="1"/>
                <a:r>
                  <a:rPr lang="en-US" sz="2000" dirty="0">
                    <a:solidFill>
                      <a:schemeClr val="tx2"/>
                    </a:solidFill>
                  </a:rPr>
                  <a:t>denoted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by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, </a:t>
                </a:r>
                <a:r>
                  <a:rPr lang="en-US" sz="2000" dirty="0">
                    <a:solidFill>
                      <a:schemeClr val="tx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 is </a:t>
                </a:r>
                <a:r>
                  <a:rPr lang="en-US" sz="2000" dirty="0">
                    <a:solidFill>
                      <a:schemeClr val="tx2"/>
                    </a:solidFill>
                  </a:rPr>
                  <a:t>the set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of relational knowledge</a:t>
                </a:r>
              </a:p>
              <a:p>
                <a:r>
                  <a:rPr lang="en-US" sz="2000" dirty="0" smtClean="0">
                    <a:solidFill>
                      <a:schemeClr val="tx2"/>
                    </a:solidFill>
                  </a:rPr>
                  <a:t>This model aims to learn the representations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, and let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 be closed to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.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sz="20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)</a:t>
                </a:r>
              </a:p>
              <a:p>
                <a:r>
                  <a:rPr lang="en-US" sz="2000" dirty="0" smtClean="0">
                    <a:solidFill>
                      <a:schemeClr val="tx2"/>
                    </a:solidFill>
                  </a:rPr>
                  <a:t>Negative Samples: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20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0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000" dirty="0" smtClean="0">
                  <a:solidFill>
                    <a:schemeClr val="tx2"/>
                  </a:solidFill>
                </a:endParaRPr>
              </a:p>
              <a:p>
                <a:r>
                  <a:rPr lang="en-US" sz="2000" dirty="0" smtClean="0">
                    <a:solidFill>
                      <a:schemeClr val="tx2"/>
                    </a:solidFill>
                  </a:rPr>
                  <a:t>Objective Function of R-NET:</a:t>
                </a:r>
              </a:p>
              <a:p>
                <a:pPr marL="109728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 smtClean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883664"/>
                <a:ext cx="10972800" cy="4325112"/>
              </a:xfrm>
              <a:prstGeom prst="rect">
                <a:avLst/>
              </a:prstGeom>
              <a:blipFill rotWithShape="0">
                <a:blip r:embed="rId5"/>
                <a:stretch>
                  <a:fillRect l="-500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41400" y="5425440"/>
                <a:ext cx="5969000" cy="106680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chemeClr val="tx2"/>
                    </a:solidFill>
                  </a:rPr>
                  <a:t>A hinge loss function: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′)∈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0" y="5425440"/>
                <a:ext cx="5969000" cy="1066800"/>
              </a:xfrm>
              <a:prstGeom prst="rect">
                <a:avLst/>
              </a:prstGeom>
              <a:blipFill rotWithShape="0">
                <a:blip r:embed="rId6"/>
                <a:stretch>
                  <a:fillRect l="-815" t="-4494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442200" y="5475732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Skip-gram 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731306" y="5034708"/>
            <a:ext cx="787094" cy="48395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803900" y="5034708"/>
            <a:ext cx="321478" cy="39073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3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新录音 15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A7AA9D"/>
      </a:accent3>
      <a:accent4>
        <a:srgbClr val="2192BC"/>
      </a:accent4>
      <a:accent5>
        <a:srgbClr val="354B5E"/>
      </a:accent5>
      <a:accent6>
        <a:srgbClr val="BFBFBF"/>
      </a:accent6>
      <a:hlink>
        <a:srgbClr val="D74B4B"/>
      </a:hlink>
      <a:folHlink>
        <a:srgbClr val="869FB7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5847</TotalTime>
  <Words>1811</Words>
  <Application>Microsoft Office PowerPoint</Application>
  <PresentationFormat>Widescreen</PresentationFormat>
  <Paragraphs>303</Paragraphs>
  <Slides>28</Slides>
  <Notes>28</Notes>
  <HiddenSlides>0</HiddenSlides>
  <MMClips>28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Microsoft YaHei UI</vt:lpstr>
      <vt:lpstr>宋体</vt:lpstr>
      <vt:lpstr>Arial</vt:lpstr>
      <vt:lpstr>Calibri</vt:lpstr>
      <vt:lpstr>Calibri Light</vt:lpstr>
      <vt:lpstr>Cambria Math</vt:lpstr>
      <vt:lpstr>Century Gothic</vt:lpstr>
      <vt:lpstr>Segoe UI</vt:lpstr>
      <vt:lpstr>Times New Roman</vt:lpstr>
      <vt:lpstr>Office 主题</vt:lpstr>
      <vt:lpstr>Deep Learning for Time Dependent Tasks and Time Independent Tasks</vt:lpstr>
      <vt:lpstr>Who am I</vt:lpstr>
      <vt:lpstr>Content</vt:lpstr>
      <vt:lpstr>Word Embedding</vt:lpstr>
      <vt:lpstr>Challenges in Word Embedding</vt:lpstr>
      <vt:lpstr>Knowledge Graph</vt:lpstr>
      <vt:lpstr>Knowledge Categories in Knowledge Graph</vt:lpstr>
      <vt:lpstr>Learn from corpus: Skip-gram</vt:lpstr>
      <vt:lpstr>Learn from Relational knowledge: R-NET</vt:lpstr>
      <vt:lpstr>Learn from Categorical knowledge: C-NET</vt:lpstr>
      <vt:lpstr>RC-NET</vt:lpstr>
      <vt:lpstr>Word vector space influenced by RC-NET</vt:lpstr>
      <vt:lpstr>Word vector space influenced by RC-NET</vt:lpstr>
      <vt:lpstr>Content</vt:lpstr>
      <vt:lpstr>Sequential Click Prediction for Sponsored Search</vt:lpstr>
      <vt:lpstr>Data Analysis</vt:lpstr>
      <vt:lpstr>Model and Analysis</vt:lpstr>
      <vt:lpstr>Health Status Assessment for Hard Drives</vt:lpstr>
      <vt:lpstr>Health Degree</vt:lpstr>
      <vt:lpstr>Model and Analysis</vt:lpstr>
      <vt:lpstr>Dependency Analysis</vt:lpstr>
      <vt:lpstr>Content</vt:lpstr>
      <vt:lpstr>Posed and Spontaneous Expression Recognition </vt:lpstr>
      <vt:lpstr>Deep Neural Network for Posed and Spontaneous Expression Recognition </vt:lpstr>
      <vt:lpstr>Content</vt:lpstr>
      <vt:lpstr>Deep Reinforcement Learning</vt:lpstr>
      <vt:lpstr>Conclusions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Yalong Bai (MSR Student-Person Consulting)</cp:lastModifiedBy>
  <cp:revision>255</cp:revision>
  <dcterms:created xsi:type="dcterms:W3CDTF">2015-08-26T08:40:07Z</dcterms:created>
  <dcterms:modified xsi:type="dcterms:W3CDTF">2016-06-24T05:37:46Z</dcterms:modified>
</cp:coreProperties>
</file>